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0.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1.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2.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3.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4.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5.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6.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7.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 id="2147483708" r:id="rId4"/>
    <p:sldMasterId id="2147483720" r:id="rId5"/>
    <p:sldMasterId id="2147483738" r:id="rId6"/>
    <p:sldMasterId id="2147483750" r:id="rId7"/>
    <p:sldMasterId id="2147483762" r:id="rId8"/>
    <p:sldMasterId id="2147483780" r:id="rId9"/>
    <p:sldMasterId id="2147483792" r:id="rId10"/>
    <p:sldMasterId id="2147483804" r:id="rId11"/>
    <p:sldMasterId id="2147483816" r:id="rId12"/>
    <p:sldMasterId id="2147483834" r:id="rId13"/>
    <p:sldMasterId id="2147483852" r:id="rId14"/>
    <p:sldMasterId id="2147483864" r:id="rId15"/>
    <p:sldMasterId id="2147483876" r:id="rId16"/>
    <p:sldMasterId id="2147483888" r:id="rId17"/>
    <p:sldMasterId id="2147483900" r:id="rId18"/>
  </p:sldMasterIdLst>
  <p:notesMasterIdLst>
    <p:notesMasterId r:id="rId47"/>
  </p:notesMasterIdLst>
  <p:sldIdLst>
    <p:sldId id="257" r:id="rId19"/>
    <p:sldId id="266" r:id="rId20"/>
    <p:sldId id="267" r:id="rId21"/>
    <p:sldId id="258" r:id="rId22"/>
    <p:sldId id="287" r:id="rId23"/>
    <p:sldId id="260" r:id="rId24"/>
    <p:sldId id="262" r:id="rId25"/>
    <p:sldId id="261" r:id="rId26"/>
    <p:sldId id="264" r:id="rId27"/>
    <p:sldId id="263" r:id="rId28"/>
    <p:sldId id="265" r:id="rId29"/>
    <p:sldId id="281"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6" r:id="rId43"/>
    <p:sldId id="282" r:id="rId44"/>
    <p:sldId id="283" r:id="rId45"/>
    <p:sldId id="28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9F1DC5-CAE5-4739-A13D-1F4A06D0FCC9}" type="datetimeFigureOut">
              <a:rPr lang="en-US" smtClean="0"/>
              <a:t>7/8/2017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8C854B-13ED-4F89-8D71-8842F520F015}" type="slidenum">
              <a:rPr lang="en-US" smtClean="0"/>
              <a:t>‹#›</a:t>
            </a:fld>
            <a:endParaRPr lang="en-US"/>
          </a:p>
        </p:txBody>
      </p:sp>
    </p:spTree>
    <p:extLst>
      <p:ext uri="{BB962C8B-B14F-4D97-AF65-F5344CB8AC3E}">
        <p14:creationId xmlns:p14="http://schemas.microsoft.com/office/powerpoint/2010/main" val="3404969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Reticular_activating_syste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Reticular_activating_syste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http://www.quantumconsciousness.org/presentations/whatisconsciousness.html</a:t>
            </a:r>
            <a:endParaRPr lang="en-US" dirty="0"/>
          </a:p>
        </p:txBody>
      </p:sp>
      <p:sp>
        <p:nvSpPr>
          <p:cNvPr id="4" name="Slide Number Placeholder 3"/>
          <p:cNvSpPr>
            <a:spLocks noGrp="1"/>
          </p:cNvSpPr>
          <p:nvPr>
            <p:ph type="sldNum" sz="quarter" idx="10"/>
          </p:nvPr>
        </p:nvSpPr>
        <p:spPr/>
        <p:txBody>
          <a:bodyPr/>
          <a:lstStyle/>
          <a:p>
            <a:fld id="{DEAABE88-4DE6-4915-87FC-3F7325388ED8}"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8DC6D0-3F75-46DC-B9AF-63E8BED42864}"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950952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 marR="0" lvl="0" indent="0" algn="l" defTabSz="914400" rtl="0" eaLnBrk="1" fontAlgn="auto" latinLnBrk="0" hangingPunct="1">
              <a:lnSpc>
                <a:spcPct val="100000"/>
              </a:lnSpc>
              <a:spcBef>
                <a:spcPts val="600"/>
              </a:spcBef>
              <a:spcAft>
                <a:spcPts val="0"/>
              </a:spcAft>
              <a:buClr>
                <a:srgbClr val="4F81BD"/>
              </a:buClr>
              <a:buSzPct val="80000"/>
              <a:buFont typeface="Wingdings 2"/>
              <a:buNone/>
              <a:tabLst/>
              <a:defRPr/>
            </a:pPr>
            <a:r>
              <a:rPr kumimoji="0" lang="en-US" sz="1400" b="0" i="0" u="none" strike="noStrike" kern="1200" cap="none" spc="0" normalizeH="0" baseline="0" noProof="0" dirty="0" smtClean="0">
                <a:ln>
                  <a:noFill/>
                </a:ln>
                <a:solidFill>
                  <a:srgbClr val="1F497D">
                    <a:shade val="30000"/>
                    <a:satMod val="150000"/>
                  </a:srgbClr>
                </a:solidFill>
                <a:effectLst/>
                <a:uLnTx/>
                <a:uFillTx/>
                <a:latin typeface="Gill Sans MT"/>
              </a:rPr>
              <a:t>When learning,  the brain produces beta waves. The striatum activates first, sees the pieces of the puzzle, then the prefrontal cortex acts and puts the pieces together, working in sync with the striatum. </a:t>
            </a:r>
            <a:r>
              <a:rPr lang="en-US" sz="1400" dirty="0" smtClean="0"/>
              <a:t>Category-learning results in new functional circuits between these two areas, and these functional circuits are rhythm-based, </a:t>
            </a:r>
            <a:endParaRPr kumimoji="0" lang="en-US" sz="1400" b="0" i="0" u="none" strike="noStrike" kern="1200" cap="none" spc="0" normalizeH="0" baseline="0" noProof="0" dirty="0" smtClean="0">
              <a:ln>
                <a:noFill/>
              </a:ln>
              <a:solidFill>
                <a:srgbClr val="1F497D">
                  <a:shade val="30000"/>
                  <a:satMod val="150000"/>
                </a:srgbClr>
              </a:solidFill>
              <a:effectLst/>
              <a:uLnTx/>
              <a:uFillTx/>
              <a:latin typeface="Gill Sans MT"/>
            </a:endParaRPr>
          </a:p>
          <a:p>
            <a:endParaRPr lang="en-US" dirty="0"/>
          </a:p>
        </p:txBody>
      </p:sp>
      <p:sp>
        <p:nvSpPr>
          <p:cNvPr id="4" name="Slide Number Placeholder 3"/>
          <p:cNvSpPr>
            <a:spLocks noGrp="1"/>
          </p:cNvSpPr>
          <p:nvPr>
            <p:ph type="sldNum" sz="quarter" idx="10"/>
          </p:nvPr>
        </p:nvSpPr>
        <p:spPr/>
        <p:txBody>
          <a:bodyPr/>
          <a:lstStyle/>
          <a:p>
            <a:fld id="{E08DC6D0-3F75-46DC-B9AF-63E8BED42864}"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248741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8A7C9-1517-413F-9CDF-81FEE0D46D7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613084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Gestalt Psychology: The whole is greater than the sum of its parts</a:t>
            </a:r>
            <a:endParaRPr lang="en-US" dirty="0"/>
          </a:p>
        </p:txBody>
      </p:sp>
      <p:sp>
        <p:nvSpPr>
          <p:cNvPr id="4" name="Slide Number Placeholder 3"/>
          <p:cNvSpPr>
            <a:spLocks noGrp="1"/>
          </p:cNvSpPr>
          <p:nvPr>
            <p:ph type="sldNum" sz="quarter" idx="10"/>
          </p:nvPr>
        </p:nvSpPr>
        <p:spPr/>
        <p:txBody>
          <a:bodyPr/>
          <a:lstStyle/>
          <a:p>
            <a:fld id="{DC826E4F-21BA-4DA7-8075-B72C094A03B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244686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826E4F-21BA-4DA7-8075-B72C094A03B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140066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826E4F-21BA-4DA7-8075-B72C094A03B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462324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826E4F-21BA-4DA7-8075-B72C094A03BE}"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311402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Beatle’s yellow Submarine</a:t>
            </a:r>
          </a:p>
          <a:p>
            <a:r>
              <a:rPr lang="en-US" dirty="0" smtClean="0"/>
              <a:t>https://www.youtube.com/watch?v=lWSjZjagMfk</a:t>
            </a:r>
            <a:endParaRPr lang="en-US" dirty="0"/>
          </a:p>
        </p:txBody>
      </p:sp>
      <p:sp>
        <p:nvSpPr>
          <p:cNvPr id="4" name="Slide Number Placeholder 3"/>
          <p:cNvSpPr>
            <a:spLocks noGrp="1"/>
          </p:cNvSpPr>
          <p:nvPr>
            <p:ph type="sldNum" sz="quarter" idx="10"/>
          </p:nvPr>
        </p:nvSpPr>
        <p:spPr/>
        <p:txBody>
          <a:bodyPr/>
          <a:lstStyle/>
          <a:p>
            <a:fld id="{DC826E4F-21BA-4DA7-8075-B72C094A03BE}"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102121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 patient to maintain consciousness, two important neurological components must function. </a:t>
            </a:r>
          </a:p>
          <a:p>
            <a:pPr marL="228600" indent="-228600">
              <a:buAutoNum type="arabicParenR"/>
            </a:pPr>
            <a:r>
              <a:rPr lang="en-US" dirty="0" smtClean="0"/>
              <a:t>The first is the cerebral cortex—the gray matter that covers the outer layer of the brain. </a:t>
            </a:r>
          </a:p>
          <a:p>
            <a:pPr marL="228600" indent="-228600">
              <a:buAutoNum type="arabicParenR"/>
            </a:pPr>
            <a:r>
              <a:rPr lang="en-US" dirty="0" smtClean="0"/>
              <a:t>The other is a structure located in the brainstem, called </a:t>
            </a:r>
            <a:r>
              <a:rPr lang="en-US" dirty="0" smtClean="0">
                <a:hlinkClick r:id="rId3" tooltip="Reticular activating system"/>
              </a:rPr>
              <a:t>reticular activating </a:t>
            </a:r>
            <a:endParaRPr lang="en-US" dirty="0"/>
          </a:p>
        </p:txBody>
      </p:sp>
      <p:sp>
        <p:nvSpPr>
          <p:cNvPr id="4" name="Slide Number Placeholder 3"/>
          <p:cNvSpPr>
            <a:spLocks noGrp="1"/>
          </p:cNvSpPr>
          <p:nvPr>
            <p:ph type="sldNum" sz="quarter" idx="10"/>
          </p:nvPr>
        </p:nvSpPr>
        <p:spPr/>
        <p:txBody>
          <a:bodyPr/>
          <a:lstStyle/>
          <a:p>
            <a:fld id="{E08DC6D0-3F75-46DC-B9AF-63E8BED42864}"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365872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 patient to maintain consciousness, two important neurological components must function. </a:t>
            </a:r>
          </a:p>
          <a:p>
            <a:pPr marL="228600" indent="-228600">
              <a:buAutoNum type="arabicParenR"/>
            </a:pPr>
            <a:r>
              <a:rPr lang="en-US" dirty="0" smtClean="0"/>
              <a:t>The first is the cerebral cortex—the gray matter that covers the outer layer of the brain. </a:t>
            </a:r>
          </a:p>
          <a:p>
            <a:pPr marL="228600" indent="-228600">
              <a:buAutoNum type="arabicParenR"/>
            </a:pPr>
            <a:r>
              <a:rPr lang="en-US" dirty="0" smtClean="0"/>
              <a:t>The other is a structure located in the brainstem, called </a:t>
            </a:r>
            <a:r>
              <a:rPr lang="en-US" dirty="0" smtClean="0">
                <a:hlinkClick r:id="rId3" tooltip="Reticular activating system"/>
              </a:rPr>
              <a:t>reticular activating </a:t>
            </a:r>
            <a:endParaRPr lang="en-US" dirty="0"/>
          </a:p>
        </p:txBody>
      </p:sp>
      <p:sp>
        <p:nvSpPr>
          <p:cNvPr id="4" name="Slide Number Placeholder 3"/>
          <p:cNvSpPr>
            <a:spLocks noGrp="1"/>
          </p:cNvSpPr>
          <p:nvPr>
            <p:ph type="sldNum" sz="quarter" idx="10"/>
          </p:nvPr>
        </p:nvSpPr>
        <p:spPr/>
        <p:txBody>
          <a:bodyPr/>
          <a:lstStyle/>
          <a:p>
            <a:fld id="{E08DC6D0-3F75-46DC-B9AF-63E8BED42864}"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365872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a:xfrm>
            <a:off x="2971799" y="5870576"/>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19" y="5870576"/>
            <a:ext cx="413375" cy="377825"/>
          </a:xfrm>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63424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020429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0252" y="2218267"/>
            <a:ext cx="3531791"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572003" y="2226734"/>
            <a:ext cx="354211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444565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844753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448298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80830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375881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382581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060104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1" name="TextBox 10"/>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2"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71561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33409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83215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844069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80634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
        <p:nvSpPr>
          <p:cNvPr id="8" name="Title 1"/>
          <p:cNvSpPr>
            <a:spLocks noGrp="1"/>
          </p:cNvSpPr>
          <p:nvPr>
            <p:ph type="title"/>
          </p:nvPr>
        </p:nvSpPr>
        <p:spPr>
          <a:xfrm>
            <a:off x="514351" y="609601"/>
            <a:ext cx="7598569"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2675156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355088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1023289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8999036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24672952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27736312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12993860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8071736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2659725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1" name="TextBox 10"/>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2"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3123524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33729366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CEB966"/>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77"/>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720468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314775280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713"/>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714"/>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219135631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9870452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2146161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27745431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8927628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1816582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96335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783026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88535091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15398041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41"/>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48117616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0857117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77"/>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78"/>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1806844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40144324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5905100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75341044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64480196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696920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316598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87046119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674122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93784286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91"/>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9968286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34369334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727"/>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728"/>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07853586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a:xfrm>
            <a:off x="2971799" y="5870576"/>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19" y="5870576"/>
            <a:ext cx="413375" cy="377825"/>
          </a:xfrm>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452769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1532416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5603413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67030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0182099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0252" y="2218267"/>
            <a:ext cx="3531791"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572003" y="2226734"/>
            <a:ext cx="354211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9579769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576314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4137513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6416665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8754426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3559943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3424407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1" name="TextBox 10"/>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2"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891495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997964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34586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
        <p:nvSpPr>
          <p:cNvPr id="8" name="Title 1"/>
          <p:cNvSpPr>
            <a:spLocks noGrp="1"/>
          </p:cNvSpPr>
          <p:nvPr>
            <p:ph type="title"/>
          </p:nvPr>
        </p:nvSpPr>
        <p:spPr>
          <a:xfrm>
            <a:off x="514351" y="609601"/>
            <a:ext cx="7598569"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60051968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1920766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
        <p:nvSpPr>
          <p:cNvPr id="8" name="Title 1"/>
          <p:cNvSpPr>
            <a:spLocks noGrp="1"/>
          </p:cNvSpPr>
          <p:nvPr>
            <p:ph type="title"/>
          </p:nvPr>
        </p:nvSpPr>
        <p:spPr>
          <a:xfrm>
            <a:off x="514351" y="609601"/>
            <a:ext cx="7598569"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3157813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369621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a:xfrm>
            <a:off x="2971799" y="5870576"/>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19" y="5870576"/>
            <a:ext cx="413375" cy="377825"/>
          </a:xfrm>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7524676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009920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9363036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515200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0252" y="2218267"/>
            <a:ext cx="3531791"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572003" y="2226734"/>
            <a:ext cx="354211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9303367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763985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68083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3510816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4859467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6358888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9000789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0658511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1" name="TextBox 10"/>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2"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7064145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3691284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051917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5553166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
        <p:nvSpPr>
          <p:cNvPr id="8" name="Title 1"/>
          <p:cNvSpPr>
            <a:spLocks noGrp="1"/>
          </p:cNvSpPr>
          <p:nvPr>
            <p:ph type="title"/>
          </p:nvPr>
        </p:nvSpPr>
        <p:spPr>
          <a:xfrm>
            <a:off x="514351" y="609601"/>
            <a:ext cx="7598569"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47037043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34871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7/8/2017</a:t>
            </a:fld>
            <a:endParaRPr lang="en-US">
              <a:solidFill>
                <a:srgbClr val="ACCBF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2148579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176006385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335133240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59955311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68604424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391182519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425325250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95758947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10927170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CEB966"/>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41"/>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4626828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3370606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7/8/2017</a:t>
            </a:fld>
            <a:endParaRPr lang="en-US">
              <a:solidFill>
                <a:srgbClr val="ACCBF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380316509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77"/>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78"/>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205216182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111064261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33058351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93444587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932939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21376513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74537035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55781605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72570441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117"/>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90776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7476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7/8/2017</a:t>
            </a:fld>
            <a:endParaRPr lang="en-US">
              <a:solidFill>
                <a:srgbClr val="ACCBF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48136442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8536392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753"/>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754"/>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44027509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DCC8652-095B-40B7-8745-42D7AC2ECFF3}" type="datetimeFigureOut">
              <a:rPr lang="en-US" smtClean="0">
                <a:solidFill>
                  <a:srgbClr val="D6ECFF">
                    <a:shade val="50000"/>
                    <a:satMod val="200000"/>
                  </a:srgbClr>
                </a:solidFill>
              </a:rPr>
              <a:pPr/>
              <a:t>7/8/2017</a:t>
            </a:fld>
            <a:endParaRPr lang="en-US">
              <a:solidFill>
                <a:srgbClr val="D6ECFF">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D6ECFF">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6B64A9B8-7466-4F9F-8A14-C27C2CFD1413}" type="slidenum">
              <a:rPr lang="en-US" smtClean="0">
                <a:solidFill>
                  <a:srgbClr val="D6ECFF">
                    <a:shade val="50000"/>
                    <a:satMod val="200000"/>
                  </a:srgbClr>
                </a:solidFill>
              </a:rPr>
              <a:pPr/>
              <a:t>‹#›</a:t>
            </a:fld>
            <a:endParaRPr lang="en-US">
              <a:solidFill>
                <a:srgbClr val="D6ECFF">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29249875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CC8652-095B-40B7-8745-42D7AC2ECFF3}" type="datetimeFigureOut">
              <a:rPr lang="en-US" smtClean="0">
                <a:solidFill>
                  <a:srgbClr val="D6ECFF">
                    <a:shade val="50000"/>
                    <a:satMod val="200000"/>
                  </a:srgbClr>
                </a:solidFill>
              </a:rPr>
              <a:pPr/>
              <a:t>7/8/2017</a:t>
            </a:fld>
            <a:endParaRPr lang="en-US">
              <a:solidFill>
                <a:srgbClr val="D6ECFF">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6ECFF">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6B64A9B8-7466-4F9F-8A14-C27C2CFD1413}" type="slidenum">
              <a:rPr lang="en-US" smtClean="0">
                <a:solidFill>
                  <a:srgbClr val="D6ECFF">
                    <a:shade val="50000"/>
                    <a:satMod val="200000"/>
                  </a:srgbClr>
                </a:solidFill>
              </a:rPr>
              <a:pPr/>
              <a:t>‹#›</a:t>
            </a:fld>
            <a:endParaRPr lang="en-US">
              <a:solidFill>
                <a:srgbClr val="D6ECFF">
                  <a:shade val="50000"/>
                  <a:satMod val="200000"/>
                </a:srgbClr>
              </a:solidFill>
            </a:endParaRPr>
          </a:p>
        </p:txBody>
      </p:sp>
    </p:spTree>
    <p:extLst>
      <p:ext uri="{BB962C8B-B14F-4D97-AF65-F5344CB8AC3E}">
        <p14:creationId xmlns:p14="http://schemas.microsoft.com/office/powerpoint/2010/main" val="261078670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DCC8652-095B-40B7-8745-42D7AC2ECFF3}" type="datetimeFigureOut">
              <a:rPr lang="en-US" smtClean="0">
                <a:solidFill>
                  <a:srgbClr val="D6ECFF">
                    <a:shade val="50000"/>
                    <a:satMod val="200000"/>
                  </a:srgbClr>
                </a:solidFill>
              </a:rPr>
              <a:pPr/>
              <a:t>7/8/2017</a:t>
            </a:fld>
            <a:endParaRPr lang="en-US">
              <a:solidFill>
                <a:srgbClr val="D6ECFF">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6ECFF">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6B64A9B8-7466-4F9F-8A14-C27C2CFD1413}" type="slidenum">
              <a:rPr lang="en-US" smtClean="0">
                <a:solidFill>
                  <a:srgbClr val="D6ECFF">
                    <a:shade val="50000"/>
                    <a:satMod val="200000"/>
                  </a:srgbClr>
                </a:solidFill>
              </a:rPr>
              <a:pPr/>
              <a:t>‹#›</a:t>
            </a:fld>
            <a:endParaRPr lang="en-US">
              <a:solidFill>
                <a:srgbClr val="D6ECFF">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179551078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DCC8652-095B-40B7-8745-42D7AC2ECFF3}" type="datetimeFigureOut">
              <a:rPr lang="en-US" smtClean="0">
                <a:solidFill>
                  <a:srgbClr val="D6ECFF">
                    <a:shade val="50000"/>
                    <a:satMod val="200000"/>
                  </a:srgbClr>
                </a:solidFill>
              </a:rPr>
              <a:pPr/>
              <a:t>7/8/2017</a:t>
            </a:fld>
            <a:endParaRPr lang="en-US">
              <a:solidFill>
                <a:srgbClr val="D6ECFF">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6ECFF">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6B64A9B8-7466-4F9F-8A14-C27C2CFD1413}" type="slidenum">
              <a:rPr lang="en-US" smtClean="0">
                <a:solidFill>
                  <a:srgbClr val="D6ECFF">
                    <a:shade val="50000"/>
                    <a:satMod val="200000"/>
                  </a:srgbClr>
                </a:solidFill>
              </a:rPr>
              <a:pPr/>
              <a:t>‹#›</a:t>
            </a:fld>
            <a:endParaRPr lang="en-US">
              <a:solidFill>
                <a:srgbClr val="D6ECFF">
                  <a:shade val="50000"/>
                  <a:satMod val="200000"/>
                </a:srgbClr>
              </a:solidFill>
            </a:endParaRPr>
          </a:p>
        </p:txBody>
      </p:sp>
    </p:spTree>
    <p:extLst>
      <p:ext uri="{BB962C8B-B14F-4D97-AF65-F5344CB8AC3E}">
        <p14:creationId xmlns:p14="http://schemas.microsoft.com/office/powerpoint/2010/main" val="323749099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DCC8652-095B-40B7-8745-42D7AC2ECFF3}" type="datetimeFigureOut">
              <a:rPr lang="en-US" smtClean="0">
                <a:solidFill>
                  <a:srgbClr val="D6ECFF">
                    <a:shade val="50000"/>
                    <a:satMod val="200000"/>
                  </a:srgbClr>
                </a:solidFill>
              </a:rPr>
              <a:pPr/>
              <a:t>7/8/2017</a:t>
            </a:fld>
            <a:endParaRPr lang="en-US">
              <a:solidFill>
                <a:srgbClr val="D6ECFF">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6ECFF">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6B64A9B8-7466-4F9F-8A14-C27C2CFD1413}" type="slidenum">
              <a:rPr lang="en-US" smtClean="0">
                <a:solidFill>
                  <a:srgbClr val="D6ECFF">
                    <a:shade val="50000"/>
                    <a:satMod val="200000"/>
                  </a:srgbClr>
                </a:solidFill>
              </a:rPr>
              <a:pPr/>
              <a:t>‹#›</a:t>
            </a:fld>
            <a:endParaRPr lang="en-US">
              <a:solidFill>
                <a:srgbClr val="D6ECFF">
                  <a:shade val="50000"/>
                  <a:satMod val="200000"/>
                </a:srgbClr>
              </a:solidFill>
            </a:endParaRPr>
          </a:p>
        </p:txBody>
      </p:sp>
    </p:spTree>
    <p:extLst>
      <p:ext uri="{BB962C8B-B14F-4D97-AF65-F5344CB8AC3E}">
        <p14:creationId xmlns:p14="http://schemas.microsoft.com/office/powerpoint/2010/main" val="156819531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DCC8652-095B-40B7-8745-42D7AC2ECFF3}" type="datetimeFigureOut">
              <a:rPr lang="en-US" smtClean="0">
                <a:solidFill>
                  <a:srgbClr val="D6ECFF">
                    <a:shade val="50000"/>
                    <a:satMod val="200000"/>
                  </a:srgbClr>
                </a:solidFill>
              </a:rPr>
              <a:pPr/>
              <a:t>7/8/2017</a:t>
            </a:fld>
            <a:endParaRPr lang="en-US">
              <a:solidFill>
                <a:srgbClr val="D6ECFF">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6ECFF">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6B64A9B8-7466-4F9F-8A14-C27C2CFD1413}" type="slidenum">
              <a:rPr lang="en-US" smtClean="0">
                <a:solidFill>
                  <a:srgbClr val="D6ECFF">
                    <a:shade val="50000"/>
                    <a:satMod val="200000"/>
                  </a:srgbClr>
                </a:solidFill>
              </a:rPr>
              <a:pPr/>
              <a:t>‹#›</a:t>
            </a:fld>
            <a:endParaRPr lang="en-US">
              <a:solidFill>
                <a:srgbClr val="D6ECFF">
                  <a:shade val="50000"/>
                  <a:satMod val="200000"/>
                </a:srgbClr>
              </a:solidFill>
            </a:endParaRPr>
          </a:p>
        </p:txBody>
      </p:sp>
    </p:spTree>
    <p:extLst>
      <p:ext uri="{BB962C8B-B14F-4D97-AF65-F5344CB8AC3E}">
        <p14:creationId xmlns:p14="http://schemas.microsoft.com/office/powerpoint/2010/main" val="268804550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DCC8652-095B-40B7-8745-42D7AC2ECFF3}" type="datetimeFigureOut">
              <a:rPr lang="en-US" smtClean="0">
                <a:solidFill>
                  <a:srgbClr val="D6ECFF">
                    <a:shade val="50000"/>
                    <a:satMod val="200000"/>
                  </a:srgbClr>
                </a:solidFill>
              </a:rPr>
              <a:pPr/>
              <a:t>7/8/2017</a:t>
            </a:fld>
            <a:endParaRPr lang="en-US">
              <a:solidFill>
                <a:srgbClr val="D6ECFF">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6ECFF">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6B64A9B8-7466-4F9F-8A14-C27C2CFD1413}" type="slidenum">
              <a:rPr lang="en-US" smtClean="0">
                <a:solidFill>
                  <a:srgbClr val="D6ECFF">
                    <a:shade val="50000"/>
                    <a:satMod val="200000"/>
                  </a:srgbClr>
                </a:solidFill>
              </a:rPr>
              <a:pPr/>
              <a:t>‹#›</a:t>
            </a:fld>
            <a:endParaRPr lang="en-US">
              <a:solidFill>
                <a:srgbClr val="D6ECFF">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13844162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DCC8652-095B-40B7-8745-42D7AC2ECFF3}" type="datetimeFigureOut">
              <a:rPr lang="en-US" smtClean="0">
                <a:solidFill>
                  <a:srgbClr val="D6ECFF">
                    <a:shade val="50000"/>
                    <a:satMod val="200000"/>
                  </a:srgbClr>
                </a:solidFill>
              </a:rPr>
              <a:pPr/>
              <a:t>7/8/2017</a:t>
            </a:fld>
            <a:endParaRPr lang="en-US">
              <a:solidFill>
                <a:srgbClr val="D6ECFF">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6ECFF">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6B64A9B8-7466-4F9F-8A14-C27C2CFD1413}" type="slidenum">
              <a:rPr lang="en-US" smtClean="0">
                <a:solidFill>
                  <a:srgbClr val="D6ECFF">
                    <a:shade val="50000"/>
                    <a:satMod val="200000"/>
                  </a:srgbClr>
                </a:solidFill>
              </a:rPr>
              <a:pPr/>
              <a:t>‹#›</a:t>
            </a:fld>
            <a:endParaRPr lang="en-US">
              <a:solidFill>
                <a:srgbClr val="D6ECFF">
                  <a:shade val="50000"/>
                  <a:satMod val="200000"/>
                </a:srgbClr>
              </a:solidFill>
            </a:endParaRPr>
          </a:p>
        </p:txBody>
      </p:sp>
    </p:spTree>
    <p:extLst>
      <p:ext uri="{BB962C8B-B14F-4D97-AF65-F5344CB8AC3E}">
        <p14:creationId xmlns:p14="http://schemas.microsoft.com/office/powerpoint/2010/main" val="573024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7/8/2017</a:t>
            </a:fld>
            <a:endParaRPr lang="en-US">
              <a:solidFill>
                <a:srgbClr val="ACCBF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339766114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DCC8652-095B-40B7-8745-42D7AC2ECFF3}" type="datetimeFigureOut">
              <a:rPr lang="en-US" smtClean="0">
                <a:solidFill>
                  <a:srgbClr val="D6ECFF">
                    <a:shade val="50000"/>
                    <a:satMod val="200000"/>
                  </a:srgbClr>
                </a:solidFill>
              </a:rPr>
              <a:pPr/>
              <a:t>7/8/2017</a:t>
            </a:fld>
            <a:endParaRPr lang="en-US">
              <a:solidFill>
                <a:srgbClr val="D6ECFF">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6ECFF">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6B64A9B8-7466-4F9F-8A14-C27C2CFD1413}" type="slidenum">
              <a:rPr lang="en-US" smtClean="0">
                <a:solidFill>
                  <a:srgbClr val="D6ECFF">
                    <a:shade val="50000"/>
                    <a:satMod val="200000"/>
                  </a:srgbClr>
                </a:solidFill>
              </a:rPr>
              <a:pPr/>
              <a:t>‹#›</a:t>
            </a:fld>
            <a:endParaRPr lang="en-US">
              <a:solidFill>
                <a:srgbClr val="D6ECFF">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7FD13B"/>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21389661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CC8652-095B-40B7-8745-42D7AC2ECFF3}" type="datetimeFigureOut">
              <a:rPr lang="en-US" smtClean="0">
                <a:solidFill>
                  <a:srgbClr val="D6ECFF">
                    <a:shade val="50000"/>
                    <a:satMod val="200000"/>
                  </a:srgbClr>
                </a:solidFill>
              </a:rPr>
              <a:pPr/>
              <a:t>7/8/2017</a:t>
            </a:fld>
            <a:endParaRPr lang="en-US">
              <a:solidFill>
                <a:srgbClr val="D6ECFF">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6ECFF">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6B64A9B8-7466-4F9F-8A14-C27C2CFD1413}" type="slidenum">
              <a:rPr lang="en-US" smtClean="0">
                <a:solidFill>
                  <a:srgbClr val="D6ECFF">
                    <a:shade val="50000"/>
                    <a:satMod val="200000"/>
                  </a:srgbClr>
                </a:solidFill>
              </a:rPr>
              <a:pPr/>
              <a:t>‹#›</a:t>
            </a:fld>
            <a:endParaRPr lang="en-US">
              <a:solidFill>
                <a:srgbClr val="D6ECFF">
                  <a:shade val="50000"/>
                  <a:satMod val="200000"/>
                </a:srgbClr>
              </a:solidFill>
            </a:endParaRPr>
          </a:p>
        </p:txBody>
      </p:sp>
    </p:spTree>
    <p:extLst>
      <p:ext uri="{BB962C8B-B14F-4D97-AF65-F5344CB8AC3E}">
        <p14:creationId xmlns:p14="http://schemas.microsoft.com/office/powerpoint/2010/main" val="17989633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CC8652-095B-40B7-8745-42D7AC2ECFF3}" type="datetimeFigureOut">
              <a:rPr lang="en-US" smtClean="0">
                <a:solidFill>
                  <a:srgbClr val="D6ECFF">
                    <a:shade val="50000"/>
                    <a:satMod val="200000"/>
                  </a:srgbClr>
                </a:solidFill>
              </a:rPr>
              <a:pPr/>
              <a:t>7/8/2017</a:t>
            </a:fld>
            <a:endParaRPr lang="en-US">
              <a:solidFill>
                <a:srgbClr val="D6ECFF">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6ECFF">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6B64A9B8-7466-4F9F-8A14-C27C2CFD1413}" type="slidenum">
              <a:rPr lang="en-US" smtClean="0">
                <a:solidFill>
                  <a:srgbClr val="D6ECFF">
                    <a:shade val="50000"/>
                    <a:satMod val="200000"/>
                  </a:srgbClr>
                </a:solidFill>
              </a:rPr>
              <a:pPr/>
              <a:t>‹#›</a:t>
            </a:fld>
            <a:endParaRPr lang="en-US">
              <a:solidFill>
                <a:srgbClr val="D6ECFF">
                  <a:shade val="50000"/>
                  <a:satMod val="200000"/>
                </a:srgbClr>
              </a:solidFill>
            </a:endParaRPr>
          </a:p>
        </p:txBody>
      </p:sp>
    </p:spTree>
    <p:extLst>
      <p:ext uri="{BB962C8B-B14F-4D97-AF65-F5344CB8AC3E}">
        <p14:creationId xmlns:p14="http://schemas.microsoft.com/office/powerpoint/2010/main" val="315806955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21603335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84517884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405898504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25852850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3005069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37217144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2549607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7/8/2017</a:t>
            </a:fld>
            <a:endParaRPr lang="en-US">
              <a:solidFill>
                <a:srgbClr val="ACCBF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285510735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45012189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05004534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10321811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08544981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7/8/2017</a:t>
            </a:fld>
            <a:endParaRPr lang="en-US">
              <a:solidFill>
                <a:srgbClr val="ACCBF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32661393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7/8/2017</a:t>
            </a:fld>
            <a:endParaRPr lang="en-US">
              <a:solidFill>
                <a:srgbClr val="ACCBF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409928783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7/8/2017</a:t>
            </a:fld>
            <a:endParaRPr lang="en-US">
              <a:solidFill>
                <a:srgbClr val="ACCBF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02890960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7/8/2017</a:t>
            </a:fld>
            <a:endParaRPr lang="en-US">
              <a:solidFill>
                <a:srgbClr val="ACCBF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380742389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7/8/2017</a:t>
            </a:fld>
            <a:endParaRPr lang="en-US">
              <a:solidFill>
                <a:srgbClr val="ACCBF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18526691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7/8/2017</a:t>
            </a:fld>
            <a:endParaRPr lang="en-US">
              <a:solidFill>
                <a:srgbClr val="ACCBF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2618908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7/8/2017</a:t>
            </a:fld>
            <a:endParaRPr lang="en-US">
              <a:solidFill>
                <a:srgbClr val="ACCBF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319780322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7/8/2017</a:t>
            </a:fld>
            <a:endParaRPr lang="en-US">
              <a:solidFill>
                <a:srgbClr val="ACCBF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71299732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7/8/2017</a:t>
            </a:fld>
            <a:endParaRPr lang="en-US">
              <a:solidFill>
                <a:srgbClr val="ACCBF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272425905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7/8/2017</a:t>
            </a:fld>
            <a:endParaRPr lang="en-US">
              <a:solidFill>
                <a:srgbClr val="ACCBF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629DD1"/>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41"/>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63094988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7/8/2017</a:t>
            </a:fld>
            <a:endParaRPr lang="en-US">
              <a:solidFill>
                <a:srgbClr val="ACCBF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403659602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77"/>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78"/>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7/8/2017</a:t>
            </a:fld>
            <a:endParaRPr lang="en-US">
              <a:solidFill>
                <a:srgbClr val="ACCBF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3545664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7/8/2017</a:t>
            </a:fld>
            <a:endParaRPr lang="en-US">
              <a:solidFill>
                <a:srgbClr val="ACCBF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4211166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7/8/2017</a:t>
            </a:fld>
            <a:endParaRPr lang="en-US">
              <a:solidFill>
                <a:srgbClr val="ACCBF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1234813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7/8/2017</a:t>
            </a:fld>
            <a:endParaRPr lang="en-US">
              <a:solidFill>
                <a:srgbClr val="ACCBF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629DD1"/>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41"/>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140808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7/8/2017</a:t>
            </a:fld>
            <a:endParaRPr lang="en-US">
              <a:solidFill>
                <a:srgbClr val="ACCBF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25589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77"/>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78"/>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7/8/2017</a:t>
            </a:fld>
            <a:endParaRPr lang="en-US">
              <a:solidFill>
                <a:srgbClr val="ACCBF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2156908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a:xfrm>
            <a:off x="2971799" y="5870576"/>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19" y="5870576"/>
            <a:ext cx="413375" cy="377825"/>
          </a:xfrm>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7029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50213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74237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18959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82261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0252" y="2218267"/>
            <a:ext cx="3531791"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572003" y="2226734"/>
            <a:ext cx="354211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530087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559131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11357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2367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88249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579549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1449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536955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1" name="TextBox 10"/>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2"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260410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795295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963634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107696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
        <p:nvSpPr>
          <p:cNvPr id="8" name="Title 1"/>
          <p:cNvSpPr>
            <a:spLocks noGrp="1"/>
          </p:cNvSpPr>
          <p:nvPr>
            <p:ph type="title"/>
          </p:nvPr>
        </p:nvSpPr>
        <p:spPr>
          <a:xfrm>
            <a:off x="514351" y="609601"/>
            <a:ext cx="7598569"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6909859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339429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13181539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7084870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24764204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14930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0252" y="2218267"/>
            <a:ext cx="3531791"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572003" y="2226734"/>
            <a:ext cx="354211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953195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23767621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24916351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40674294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27235834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CEB966"/>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2771719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42297988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4072450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ctrTitle"/>
          </p:nvPr>
        </p:nvSpPr>
        <p:spPr>
          <a:xfrm>
            <a:off x="2971830" y="1964267"/>
            <a:ext cx="5398295"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830" y="4385847"/>
            <a:ext cx="5398295"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690"/>
            <a:ext cx="1200150" cy="377825"/>
          </a:xfrm>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a:xfrm>
            <a:off x="2971848" y="5870690"/>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76" y="5870690"/>
            <a:ext cx="413375" cy="377825"/>
          </a:xfrm>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243940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108303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4735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231586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408" y="2142067"/>
            <a:ext cx="3746501"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72"/>
            <a:ext cx="3746499"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083549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0309" y="2218267"/>
            <a:ext cx="3531791"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572003" y="2226734"/>
            <a:ext cx="354211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367669" y="2870201"/>
            <a:ext cx="3746501"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058315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588011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870361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268066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247"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2461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03064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title"/>
          </p:nvPr>
        </p:nvSpPr>
        <p:spPr>
          <a:xfrm>
            <a:off x="514351" y="609716"/>
            <a:ext cx="7598570" cy="312419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2" y="4343400"/>
            <a:ext cx="7598571"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051539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1" name="TextBox 10"/>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2" name="Title 1"/>
          <p:cNvSpPr>
            <a:spLocks noGrp="1"/>
          </p:cNvSpPr>
          <p:nvPr>
            <p:ph type="title"/>
          </p:nvPr>
        </p:nvSpPr>
        <p:spPr>
          <a:xfrm>
            <a:off x="744258" y="609609"/>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5656" y="4343400"/>
            <a:ext cx="7614275"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524360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title"/>
          </p:nvPr>
        </p:nvSpPr>
        <p:spPr>
          <a:xfrm>
            <a:off x="514409" y="3308581"/>
            <a:ext cx="7598569"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89228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077403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6" name="Title 1"/>
          <p:cNvSpPr>
            <a:spLocks noGrp="1"/>
          </p:cNvSpPr>
          <p:nvPr>
            <p:ph type="title"/>
          </p:nvPr>
        </p:nvSpPr>
        <p:spPr>
          <a:xfrm>
            <a:off x="744258" y="609609"/>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2" y="3886200"/>
            <a:ext cx="7601577"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777734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Title 1"/>
          <p:cNvSpPr>
            <a:spLocks noGrp="1"/>
          </p:cNvSpPr>
          <p:nvPr>
            <p:ph type="title"/>
          </p:nvPr>
        </p:nvSpPr>
        <p:spPr>
          <a:xfrm>
            <a:off x="514351" y="609609"/>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2" y="3505200"/>
            <a:ext cx="7598571"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52" y="4343400"/>
            <a:ext cx="7598571"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163586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
        <p:nvSpPr>
          <p:cNvPr id="8" name="Title 1"/>
          <p:cNvSpPr>
            <a:spLocks noGrp="1"/>
          </p:cNvSpPr>
          <p:nvPr>
            <p:ph type="title"/>
          </p:nvPr>
        </p:nvSpPr>
        <p:spPr>
          <a:xfrm>
            <a:off x="514408" y="609715"/>
            <a:ext cx="7598569"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688244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 y="0"/>
            <a:ext cx="9141619" cy="6856214"/>
          </a:xfrm>
          <a:prstGeom prst="rect">
            <a:avLst/>
          </a:prstGeom>
        </p:spPr>
      </p:pic>
      <p:sp>
        <p:nvSpPr>
          <p:cNvPr id="2" name="Vertical Title 1"/>
          <p:cNvSpPr>
            <a:spLocks noGrp="1"/>
          </p:cNvSpPr>
          <p:nvPr>
            <p:ph type="title" orient="vert"/>
          </p:nvPr>
        </p:nvSpPr>
        <p:spPr>
          <a:xfrm>
            <a:off x="6494006" y="609714"/>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2" y="609600"/>
            <a:ext cx="5874087"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03726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5864897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0273917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9122548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1477053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4108576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928456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061637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2929557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1629002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95"/>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9315469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8482799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731"/>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732"/>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3373975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5300024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6721224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41862571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3648253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33352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638997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695716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1645353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7816616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37"/>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8638059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7938020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73"/>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74"/>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4542642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a:xfrm>
            <a:off x="2971799" y="5870576"/>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19" y="5870576"/>
            <a:ext cx="413375" cy="377825"/>
          </a:xfrm>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793245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973557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717957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solidFill>
              </a:rPr>
              <a:pPr/>
              <a:t>7/8/2017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40664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1.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theme" Target="../theme/theme12.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18" Type="http://schemas.openxmlformats.org/officeDocument/2006/relationships/theme" Target="../theme/theme13.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17" Type="http://schemas.openxmlformats.org/officeDocument/2006/relationships/slideLayout" Target="../slideLayouts/slideLayout179.xml"/><Relationship Id="rId2" Type="http://schemas.openxmlformats.org/officeDocument/2006/relationships/slideLayout" Target="../slideLayouts/slideLayout164.xml"/><Relationship Id="rId16" Type="http://schemas.openxmlformats.org/officeDocument/2006/relationships/slideLayout" Target="../slideLayouts/slideLayout178.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5" Type="http://schemas.openxmlformats.org/officeDocument/2006/relationships/slideLayout" Target="../slideLayouts/slideLayout17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4.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5.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16.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17.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18.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7.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theme" Target="../theme/theme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9.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B61BEF0D-F0BB-DE4B-95CE-6DB70DBA9567}" type="datetimeFigureOut">
              <a:rPr lang="en-US" smtClean="0">
                <a:solidFill>
                  <a:prstClr val="white"/>
                </a:solidFill>
              </a:rPr>
              <a:pPr defTabSz="342900"/>
              <a:t>7/8/2017</a:t>
            </a:fld>
            <a:endParaRPr lang="en-US" dirty="0">
              <a:solidFill>
                <a:prstClr val="white"/>
              </a:solidFill>
            </a:endParaRPr>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endParaRPr lang="en-US" dirty="0">
              <a:solidFill>
                <a:prstClr val="white"/>
              </a:solidFill>
            </a:endParaRPr>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28773053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600000" scaled="0"/>
          <a:tileRect/>
        </a:gradFill>
        <a:effectLst/>
      </p:bgPr>
    </p:bg>
    <p:spTree>
      <p:nvGrpSpPr>
        <p:cNvPr id="1" name=""/>
        <p:cNvGrpSpPr/>
        <p:nvPr/>
      </p:nvGrpSpPr>
      <p:grpSpPr>
        <a:xfrm>
          <a:off x="0" y="0"/>
          <a:ext cx="0" cy="0"/>
          <a:chOff x="0" y="0"/>
          <a:chExt cx="0" cy="0"/>
        </a:xfrm>
      </p:grpSpPr>
      <p:sp>
        <p:nvSpPr>
          <p:cNvPr id="7" name="Pie 6"/>
          <p:cNvSpPr/>
          <p:nvPr/>
        </p:nvSpPr>
        <p:spPr>
          <a:xfrm>
            <a:off x="-815925"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8"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8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73239162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ie 6"/>
          <p:cNvSpPr/>
          <p:nvPr/>
        </p:nvSpPr>
        <p:spPr>
          <a:xfrm>
            <a:off x="-815925"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8"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8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61701626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B61BEF0D-F0BB-DE4B-95CE-6DB70DBA9567}" type="datetimeFigureOut">
              <a:rPr lang="en-US" smtClean="0">
                <a:solidFill>
                  <a:prstClr val="white"/>
                </a:solidFill>
              </a:rPr>
              <a:pPr defTabSz="342900"/>
              <a:t>7/8/2017</a:t>
            </a:fld>
            <a:endParaRPr lang="en-US" dirty="0">
              <a:solidFill>
                <a:prstClr val="white"/>
              </a:solidFill>
            </a:endParaRPr>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endParaRPr lang="en-US" dirty="0">
              <a:solidFill>
                <a:prstClr val="white"/>
              </a:solidFill>
            </a:endParaRPr>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3672385117"/>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B61BEF0D-F0BB-DE4B-95CE-6DB70DBA9567}" type="datetimeFigureOut">
              <a:rPr lang="en-US" smtClean="0">
                <a:solidFill>
                  <a:prstClr val="white"/>
                </a:solidFill>
              </a:rPr>
              <a:pPr defTabSz="342900"/>
              <a:t>7/8/2017</a:t>
            </a:fld>
            <a:endParaRPr lang="en-US" dirty="0">
              <a:solidFill>
                <a:prstClr val="white"/>
              </a:solidFill>
            </a:endParaRPr>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endParaRPr lang="en-US" dirty="0">
              <a:solidFill>
                <a:prstClr val="white"/>
              </a:solidFill>
            </a:endParaRPr>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2324886706"/>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5"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8"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8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C9C2D1">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407017117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600000" scaled="0"/>
          <a:tileRect/>
        </a:gradFill>
        <a:effectLst/>
      </p:bgPr>
    </p:bg>
    <p:spTree>
      <p:nvGrpSpPr>
        <p:cNvPr id="1" name=""/>
        <p:cNvGrpSpPr/>
        <p:nvPr/>
      </p:nvGrpSpPr>
      <p:grpSpPr>
        <a:xfrm>
          <a:off x="0" y="0"/>
          <a:ext cx="0" cy="0"/>
          <a:chOff x="0" y="0"/>
          <a:chExt cx="0" cy="0"/>
        </a:xfrm>
      </p:grpSpPr>
      <p:sp>
        <p:nvSpPr>
          <p:cNvPr id="7" name="Pie 6"/>
          <p:cNvSpPr/>
          <p:nvPr/>
        </p:nvSpPr>
        <p:spPr>
          <a:xfrm>
            <a:off x="-815925"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8"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8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34938123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DCC8652-095B-40B7-8745-42D7AC2ECFF3}" type="datetimeFigureOut">
              <a:rPr lang="en-US" smtClean="0">
                <a:solidFill>
                  <a:srgbClr val="D6ECFF">
                    <a:shade val="50000"/>
                    <a:satMod val="200000"/>
                  </a:srgbClr>
                </a:solidFill>
              </a:rPr>
              <a:pPr/>
              <a:t>7/8/2017</a:t>
            </a:fld>
            <a:endParaRPr lang="en-US">
              <a:solidFill>
                <a:srgbClr val="D6ECFF">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D6ECFF">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B64A9B8-7466-4F9F-8A14-C27C2CFD1413}" type="slidenum">
              <a:rPr lang="en-US" smtClean="0">
                <a:solidFill>
                  <a:srgbClr val="D6ECFF">
                    <a:shade val="50000"/>
                    <a:satMod val="200000"/>
                  </a:srgbClr>
                </a:solidFill>
              </a:rPr>
              <a:pPr/>
              <a:t>‹#›</a:t>
            </a:fld>
            <a:endParaRPr lang="en-US">
              <a:solidFill>
                <a:srgbClr val="D6ECFF">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03178535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600000" scaled="0"/>
          <a:tileRect/>
        </a:gra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284175829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5"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8"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8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0C67DB6-ECB3-4169-BA71-4F6E878983C3}" type="datetimeFigureOut">
              <a:rPr lang="en-US" smtClean="0">
                <a:solidFill>
                  <a:srgbClr val="ACCBF9">
                    <a:shade val="50000"/>
                    <a:satMod val="200000"/>
                  </a:srgbClr>
                </a:solidFill>
              </a:rPr>
              <a:pPr/>
              <a:t>7/8/2017</a:t>
            </a:fld>
            <a:endParaRPr lang="en-US">
              <a:solidFill>
                <a:srgbClr val="ACCBF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ACCBF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235640146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5"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8"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8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0C67DB6-ECB3-4169-BA71-4F6E878983C3}" type="datetimeFigureOut">
              <a:rPr lang="en-US" smtClean="0">
                <a:solidFill>
                  <a:srgbClr val="ACCBF9">
                    <a:shade val="50000"/>
                    <a:satMod val="200000"/>
                  </a:srgbClr>
                </a:solidFill>
              </a:rPr>
              <a:pPr/>
              <a:t>7/8/2017</a:t>
            </a:fld>
            <a:endParaRPr lang="en-US">
              <a:solidFill>
                <a:srgbClr val="ACCBF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ACCBF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281626981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B61BEF0D-F0BB-DE4B-95CE-6DB70DBA9567}" type="datetimeFigureOut">
              <a:rPr lang="en-US" smtClean="0">
                <a:solidFill>
                  <a:prstClr val="white"/>
                </a:solidFill>
              </a:rPr>
              <a:pPr defTabSz="342900"/>
              <a:t>7/8/2017</a:t>
            </a:fld>
            <a:endParaRPr lang="en-US" dirty="0">
              <a:solidFill>
                <a:prstClr val="white"/>
              </a:solidFill>
            </a:endParaRPr>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endParaRPr lang="en-US" dirty="0">
              <a:solidFill>
                <a:prstClr val="white"/>
              </a:solidFill>
            </a:endParaRPr>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3969727254"/>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C9C2D1">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25392870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408" y="609715"/>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408" y="2142072"/>
            <a:ext cx="7598569"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690"/>
            <a:ext cx="120015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B61BEF0D-F0BB-DE4B-95CE-6DB70DBA9567}" type="datetimeFigureOut">
              <a:rPr lang="en-US" smtClean="0">
                <a:solidFill>
                  <a:prstClr val="white"/>
                </a:solidFill>
              </a:rPr>
              <a:pPr defTabSz="342900"/>
              <a:t>7/8/2017</a:t>
            </a:fld>
            <a:endParaRPr lang="en-US" dirty="0">
              <a:solidFill>
                <a:prstClr val="white"/>
              </a:solidFill>
            </a:endParaRPr>
          </a:p>
        </p:txBody>
      </p:sp>
      <p:sp>
        <p:nvSpPr>
          <p:cNvPr id="5" name="Footer Placeholder 4"/>
          <p:cNvSpPr>
            <a:spLocks noGrp="1"/>
          </p:cNvSpPr>
          <p:nvPr>
            <p:ph type="ftr" sz="quarter" idx="3"/>
          </p:nvPr>
        </p:nvSpPr>
        <p:spPr>
          <a:xfrm>
            <a:off x="514351" y="5870690"/>
            <a:ext cx="5870744"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endParaRPr lang="en-US" dirty="0">
              <a:solidFill>
                <a:prstClr val="white"/>
              </a:solidFill>
            </a:endParaRPr>
          </a:p>
        </p:txBody>
      </p:sp>
      <p:sp>
        <p:nvSpPr>
          <p:cNvPr id="6" name="Slide Number Placeholder 5"/>
          <p:cNvSpPr>
            <a:spLocks noGrp="1"/>
          </p:cNvSpPr>
          <p:nvPr>
            <p:ph type="sldNum" sz="quarter" idx="4"/>
          </p:nvPr>
        </p:nvSpPr>
        <p:spPr>
          <a:xfrm>
            <a:off x="7699603" y="5870690"/>
            <a:ext cx="413375"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2973150647"/>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600000" scaled="0"/>
          <a:tileRect/>
        </a:gradFill>
        <a:effectLst/>
      </p:bgPr>
    </p:bg>
    <p:spTree>
      <p:nvGrpSpPr>
        <p:cNvPr id="1" name=""/>
        <p:cNvGrpSpPr/>
        <p:nvPr/>
      </p:nvGrpSpPr>
      <p:grpSpPr>
        <a:xfrm>
          <a:off x="0" y="0"/>
          <a:ext cx="0" cy="0"/>
          <a:chOff x="0" y="0"/>
          <a:chExt cx="0" cy="0"/>
        </a:xfrm>
      </p:grpSpPr>
      <p:sp>
        <p:nvSpPr>
          <p:cNvPr id="7" name="Pie 6"/>
          <p:cNvSpPr/>
          <p:nvPr/>
        </p:nvSpPr>
        <p:spPr>
          <a:xfrm>
            <a:off x="-815925"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8"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8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78108502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ie 6"/>
          <p:cNvSpPr/>
          <p:nvPr/>
        </p:nvSpPr>
        <p:spPr>
          <a:xfrm>
            <a:off x="-815925"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8"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8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4C20196-9A0B-4C7C-86F3-3F7131967DEA}" type="datetimeFigureOut">
              <a:rPr lang="en-US" smtClean="0">
                <a:solidFill>
                  <a:srgbClr val="E7DEC9">
                    <a:shade val="50000"/>
                    <a:satMod val="200000"/>
                  </a:srgbClr>
                </a:solidFill>
              </a:rPr>
              <a:pPr/>
              <a:t>7/8/2017</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96035479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B61BEF0D-F0BB-DE4B-95CE-6DB70DBA9567}" type="datetimeFigureOut">
              <a:rPr lang="en-US" smtClean="0">
                <a:solidFill>
                  <a:prstClr val="white"/>
                </a:solidFill>
              </a:rPr>
              <a:pPr defTabSz="342900"/>
              <a:t>7/8/2017</a:t>
            </a:fld>
            <a:endParaRPr lang="en-US" dirty="0">
              <a:solidFill>
                <a:prstClr val="white"/>
              </a:solidFill>
            </a:endParaRPr>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endParaRPr lang="en-US" dirty="0">
              <a:solidFill>
                <a:prstClr val="white"/>
              </a:solidFill>
            </a:endParaRPr>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2247869010"/>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5"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8"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8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0C67DB6-ECB3-4169-BA71-4F6E878983C3}" type="datetimeFigureOut">
              <a:rPr lang="en-US" smtClean="0">
                <a:solidFill>
                  <a:srgbClr val="C9C2D1">
                    <a:shade val="50000"/>
                    <a:satMod val="200000"/>
                  </a:srgbClr>
                </a:solidFill>
              </a:rPr>
              <a:pPr/>
              <a:t>7/8/2017</a:t>
            </a:fld>
            <a:endParaRPr lang="en-US">
              <a:solidFill>
                <a:srgbClr val="C9C2D1">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C9C2D1">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02782218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30.xml"/><Relationship Id="rId4" Type="http://schemas.openxmlformats.org/officeDocument/2006/relationships/hyperlink" Target="http://scienceblogs.com/cognitivedaily/2008/10/casual_fridays_tk421_why_cant.ph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9.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89.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30.xml"/><Relationship Id="rId5" Type="http://schemas.openxmlformats.org/officeDocument/2006/relationships/hyperlink" Target="http://bigthink.com/videos/your-storytelling-brain-2" TargetMode="External"/><Relationship Id="rId4" Type="http://schemas.openxmlformats.org/officeDocument/2006/relationships/hyperlink" Target="http://bigthink.com/users/michaelgazzanig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36.xml"/><Relationship Id="rId5" Type="http://schemas.openxmlformats.org/officeDocument/2006/relationships/hyperlink" Target="https://www.youtube.com/watch?v=ZMLzP1VCANo" TargetMode="Externa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lfGwsAdS9Dc" TargetMode="External"/><Relationship Id="rId2" Type="http://schemas.openxmlformats.org/officeDocument/2006/relationships/notesSlide" Target="../notesSlides/notesSlide6.xml"/><Relationship Id="rId1" Type="http://schemas.openxmlformats.org/officeDocument/2006/relationships/slideLayout" Target="../slideLayouts/slideLayout75.xml"/><Relationship Id="rId4" Type="http://schemas.openxmlformats.org/officeDocument/2006/relationships/hyperlink" Target="https://www.youtube.com/watch?v=ZMLzP1VCANo"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0.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80.xml"/><Relationship Id="rId5" Type="http://schemas.openxmlformats.org/officeDocument/2006/relationships/hyperlink" Target="https://www.youtube.com/watch?v=laRyswIO_-g" TargetMode="Externa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149.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166.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www.youtube.com/watch?v=KSKIkXvqruI&amp;list=UUbDdmTlTwoCUx2p7nScbUCw&amp;index=4&amp;feature=plcp" TargetMode="External"/><Relationship Id="rId1" Type="http://schemas.openxmlformats.org/officeDocument/2006/relationships/slideLayout" Target="../slideLayouts/slideLayout219.xml"/><Relationship Id="rId4" Type="http://schemas.openxmlformats.org/officeDocument/2006/relationships/hyperlink" Target="https://www.youtube.com/watch?v=1BWWkXdOui4&amp;index=5&amp;list=UUbDdmTlTwoCUx2p7nScbUCw"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8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9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0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T2NRZ6uS9ws&amp;t=19s" TargetMode="External"/><Relationship Id="rId2" Type="http://schemas.openxmlformats.org/officeDocument/2006/relationships/hyperlink" Target="https://www.youtube.com/watch?v=gavt1AbNcvc" TargetMode="External"/><Relationship Id="rId1" Type="http://schemas.openxmlformats.org/officeDocument/2006/relationships/slideLayout" Target="../slideLayouts/slideLayout6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400000"/>
                    </a14:imgEffect>
                  </a14:imgLayer>
                </a14:imgProps>
              </a:ext>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1600200"/>
            <a:ext cx="6160294" cy="2421464"/>
          </a:xfrm>
        </p:spPr>
        <p:txBody>
          <a:bodyPr/>
          <a:lstStyle/>
          <a:p>
            <a:pPr algn="l"/>
            <a:r>
              <a:rPr lang="en-US" dirty="0" smtClean="0">
                <a:latin typeface="Baskerville Old Face" panose="02020602080505020303" pitchFamily="18" charset="0"/>
              </a:rPr>
              <a:t>Dreams, Dreaming and the Subconscious</a:t>
            </a:r>
            <a:br>
              <a:rPr lang="en-US" dirty="0" smtClean="0">
                <a:latin typeface="Baskerville Old Face" panose="02020602080505020303" pitchFamily="18" charset="0"/>
              </a:rPr>
            </a:br>
            <a:endParaRPr lang="en-US" dirty="0">
              <a:latin typeface="Baskerville Old Face" panose="02020602080505020303" pitchFamily="18" charset="0"/>
            </a:endParaRPr>
          </a:p>
        </p:txBody>
      </p:sp>
    </p:spTree>
    <p:extLst>
      <p:ext uri="{BB962C8B-B14F-4D97-AF65-F5344CB8AC3E}">
        <p14:creationId xmlns:p14="http://schemas.microsoft.com/office/powerpoint/2010/main" val="1503347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609600"/>
            <a:ext cx="9144000" cy="2057400"/>
          </a:xfrm>
        </p:spPr>
        <p:txBody>
          <a:bodyPr>
            <a:noAutofit/>
          </a:bodyPr>
          <a:lstStyle/>
          <a:p>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400" dirty="0" smtClean="0"/>
              <a:t> </a:t>
            </a:r>
            <a:r>
              <a:rPr lang="en-US" sz="2800" b="1" cap="small" dirty="0" smtClean="0">
                <a:latin typeface="Microsoft YaHei UI Light" panose="020B0502040204020203" pitchFamily="34" charset="-122"/>
                <a:ea typeface="Microsoft YaHei UI Light" panose="020B0502040204020203" pitchFamily="34" charset="-122"/>
              </a:rPr>
              <a:t>Marc Chagall </a:t>
            </a:r>
            <a:r>
              <a:rPr lang="en-US" sz="2400" cap="small" dirty="0" smtClean="0">
                <a:latin typeface="Perpetua Titling MT" panose="02020502060505020804" pitchFamily="18" charset="0"/>
              </a:rPr>
              <a:t/>
            </a:r>
            <a:br>
              <a:rPr lang="en-US" sz="2400" cap="small" dirty="0" smtClean="0">
                <a:latin typeface="Perpetua Titling MT" panose="02020502060505020804" pitchFamily="18" charset="0"/>
              </a:rPr>
            </a:br>
            <a:r>
              <a:rPr lang="en-US" sz="2000" cap="small" dirty="0" smtClean="0">
                <a:latin typeface="+mn-lt"/>
              </a:rPr>
              <a:t>H</a:t>
            </a:r>
            <a:r>
              <a:rPr lang="en-US" sz="2000" b="1" cap="none" dirty="0" smtClean="0">
                <a:latin typeface="+mn-lt"/>
              </a:rPr>
              <a:t>is paintings have a few distinct images  in an unlikely association that would be       bizarre in real life, but typical of images we see in dreams.</a:t>
            </a:r>
            <a:r>
              <a:rPr lang="en-US" sz="2000" b="1" cap="none" dirty="0">
                <a:latin typeface="+mn-lt"/>
              </a:rPr>
              <a:t> </a:t>
            </a:r>
            <a:r>
              <a:rPr lang="en-US" sz="2000" b="1" cap="none" dirty="0" smtClean="0">
                <a:latin typeface="+mn-lt"/>
              </a:rPr>
              <a:t> </a:t>
            </a:r>
            <a:br>
              <a:rPr lang="en-US" sz="2000" b="1" cap="none" dirty="0" smtClean="0">
                <a:latin typeface="+mn-lt"/>
              </a:rPr>
            </a:br>
            <a:r>
              <a:rPr lang="en-US" sz="2000" b="1" cap="none" dirty="0" smtClean="0">
                <a:latin typeface="+mn-lt"/>
              </a:rPr>
              <a:t>His spontaneity and ability to express a dream-world is why his work is so loved </a:t>
            </a:r>
            <a:endParaRPr lang="en-US" sz="2000" b="1" cap="none" dirty="0">
              <a:latin typeface="+mn-lt"/>
            </a:endParaRPr>
          </a:p>
        </p:txBody>
      </p:sp>
      <p:pic>
        <p:nvPicPr>
          <p:cNvPr id="4" name="Content Placeholder 3" descr="Chagall.jpg"/>
          <p:cNvPicPr>
            <a:picLocks noGrp="1" noChangeAspect="1"/>
          </p:cNvPicPr>
          <p:nvPr>
            <p:ph idx="4294967295"/>
          </p:nvPr>
        </p:nvPicPr>
        <p:blipFill>
          <a:blip r:embed="rId2" cstate="print"/>
          <a:stretch>
            <a:fillRect/>
          </a:stretch>
        </p:blipFill>
        <p:spPr>
          <a:xfrm>
            <a:off x="493032" y="1981199"/>
            <a:ext cx="5831568" cy="4257017"/>
          </a:xfrm>
        </p:spPr>
      </p:pic>
      <p:sp>
        <p:nvSpPr>
          <p:cNvPr id="3" name="AutoShape 2" descr="Image result for chagall paintings with a viol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Tree>
    <p:extLst>
      <p:ext uri="{BB962C8B-B14F-4D97-AF65-F5344CB8AC3E}">
        <p14:creationId xmlns:p14="http://schemas.microsoft.com/office/powerpoint/2010/main" val="3841975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200000" scaled="0"/>
          <a:tileRect/>
        </a:gradFill>
        <a:effectLst/>
      </p:bgPr>
    </p:bg>
    <p:spTree>
      <p:nvGrpSpPr>
        <p:cNvPr id="1" name=""/>
        <p:cNvGrpSpPr/>
        <p:nvPr/>
      </p:nvGrpSpPr>
      <p:grpSpPr>
        <a:xfrm>
          <a:off x="0" y="0"/>
          <a:ext cx="0" cy="0"/>
          <a:chOff x="0" y="0"/>
          <a:chExt cx="0" cy="0"/>
        </a:xfrm>
      </p:grpSpPr>
      <p:pic>
        <p:nvPicPr>
          <p:cNvPr id="3" name="Picture 6" descr="http://fc05.deviantart.net/fs38/f/2008/324/1/c/The_Spinning_Dancer_by_Leonidafremo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149286"/>
            <a:ext cx="2781300" cy="4267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19400" y="587298"/>
            <a:ext cx="3779561" cy="387286"/>
          </a:xfrm>
          <a:prstGeom prst="rect">
            <a:avLst/>
          </a:prstGeom>
          <a:noFill/>
        </p:spPr>
        <p:txBody>
          <a:bodyPr wrap="none" rtlCol="0">
            <a:spAutoFit/>
          </a:bodyPr>
          <a:lstStyle/>
          <a:p>
            <a:pPr marL="18288">
              <a:lnSpc>
                <a:spcPts val="2300"/>
              </a:lnSpc>
              <a:buClr>
                <a:srgbClr val="629DD1"/>
              </a:buClr>
              <a:buSzPct val="80000"/>
            </a:pPr>
            <a:r>
              <a:rPr lang="en-US" sz="2000" dirty="0">
                <a:solidFill>
                  <a:srgbClr val="242852">
                    <a:shade val="30000"/>
                    <a:satMod val="150000"/>
                  </a:srgbClr>
                </a:solidFill>
              </a:rPr>
              <a:t>Left Brain </a:t>
            </a:r>
            <a:r>
              <a:rPr lang="en-US" sz="2000" dirty="0" smtClean="0">
                <a:solidFill>
                  <a:srgbClr val="242852">
                    <a:shade val="30000"/>
                    <a:satMod val="150000"/>
                  </a:srgbClr>
                </a:solidFill>
              </a:rPr>
              <a:t>Right, Brain or a Genius!</a:t>
            </a:r>
            <a:endParaRPr lang="en-US" sz="2000" dirty="0">
              <a:solidFill>
                <a:srgbClr val="242852">
                  <a:shade val="30000"/>
                  <a:satMod val="150000"/>
                </a:srgbClr>
              </a:solidFill>
            </a:endParaRPr>
          </a:p>
        </p:txBody>
      </p:sp>
    </p:spTree>
    <p:extLst>
      <p:ext uri="{BB962C8B-B14F-4D97-AF65-F5344CB8AC3E}">
        <p14:creationId xmlns:p14="http://schemas.microsoft.com/office/powerpoint/2010/main" val="2447498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ncer.jpeg"/>
          <p:cNvPicPr>
            <a:picLocks noChangeAspect="1"/>
          </p:cNvPicPr>
          <p:nvPr/>
        </p:nvPicPr>
        <p:blipFill>
          <a:blip r:embed="rId3" cstate="print"/>
          <a:stretch>
            <a:fillRect/>
          </a:stretch>
        </p:blipFill>
        <p:spPr>
          <a:xfrm>
            <a:off x="3733800" y="1534886"/>
            <a:ext cx="1676400" cy="1701546"/>
          </a:xfrm>
          <a:prstGeom prst="rect">
            <a:avLst/>
          </a:prstGeom>
        </p:spPr>
      </p:pic>
      <p:sp>
        <p:nvSpPr>
          <p:cNvPr id="3" name="Rectangle 2"/>
          <p:cNvSpPr/>
          <p:nvPr/>
        </p:nvSpPr>
        <p:spPr>
          <a:xfrm>
            <a:off x="1295400" y="5867438"/>
            <a:ext cx="7162800" cy="830997"/>
          </a:xfrm>
          <a:prstGeom prst="rect">
            <a:avLst/>
          </a:prstGeom>
        </p:spPr>
        <p:txBody>
          <a:bodyPr wrap="square">
            <a:spAutoFit/>
          </a:bodyPr>
          <a:lstStyle/>
          <a:p>
            <a:endParaRPr lang="en-US" sz="1200" dirty="0">
              <a:solidFill>
                <a:srgbClr val="0070C0"/>
              </a:solidFill>
            </a:endParaRPr>
          </a:p>
          <a:p>
            <a:endParaRPr lang="en-US" sz="1200" dirty="0">
              <a:solidFill>
                <a:prstClr val="black"/>
              </a:solidFill>
            </a:endParaRPr>
          </a:p>
          <a:p>
            <a:r>
              <a:rPr lang="en-US" sz="1200" dirty="0">
                <a:solidFill>
                  <a:prstClr val="black"/>
                </a:solidFill>
              </a:rPr>
              <a:t> </a:t>
            </a:r>
          </a:p>
          <a:p>
            <a:endParaRPr lang="en-US" sz="1200" dirty="0">
              <a:solidFill>
                <a:prstClr val="black"/>
              </a:solidFill>
            </a:endParaRPr>
          </a:p>
        </p:txBody>
      </p:sp>
      <p:sp>
        <p:nvSpPr>
          <p:cNvPr id="4" name="TextBox 3"/>
          <p:cNvSpPr txBox="1"/>
          <p:nvPr/>
        </p:nvSpPr>
        <p:spPr>
          <a:xfrm>
            <a:off x="3733800" y="3737912"/>
            <a:ext cx="2044150" cy="461665"/>
          </a:xfrm>
          <a:prstGeom prst="rect">
            <a:avLst/>
          </a:prstGeom>
          <a:noFill/>
        </p:spPr>
        <p:txBody>
          <a:bodyPr wrap="none" rtlCol="0">
            <a:spAutoFit/>
          </a:bodyPr>
          <a:lstStyle/>
          <a:p>
            <a:pPr algn="ctr"/>
            <a:r>
              <a:rPr lang="en-US" sz="2400" b="1" dirty="0">
                <a:solidFill>
                  <a:srgbClr val="7030A0"/>
                </a:solidFill>
              </a:rPr>
              <a:t>individuation</a:t>
            </a:r>
          </a:p>
        </p:txBody>
      </p:sp>
      <p:sp>
        <p:nvSpPr>
          <p:cNvPr id="5" name="Rectangle 4"/>
          <p:cNvSpPr/>
          <p:nvPr/>
        </p:nvSpPr>
        <p:spPr>
          <a:xfrm>
            <a:off x="1066800" y="5002043"/>
            <a:ext cx="8001000" cy="110799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hlinkClick r:id="rId4"/>
              </a:rPr>
              <a:t>http://scienceblogs.com/cognitivedaily/2008/10/casual_fridays_tk421_why_cant.php</a:t>
            </a:r>
            <a:endParaRPr kumimoji="0" lang="en-US" sz="11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hlinkClick r:id=""/>
              </a:rPr>
              <a:t>http://www.procreo.jp/labo/labo13.html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prstClr val="black"/>
              </a:solidFill>
              <a:effectLst/>
              <a:uLnTx/>
              <a:uFillTx/>
              <a:hlinkClick r:id=""/>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hlinkClick r:id=""/>
              </a:rPr>
              <a:t>http://www.dailymail.co.uk/sciencetech/article-4052708/Which-way-think-dancer-spinning-Researchers-explain-latest-hit-optical-illusion-genius.html</a:t>
            </a:r>
            <a:endParaRPr kumimoji="0" lang="en-US" sz="1100" b="0" i="0" u="none" strike="noStrike" kern="0" cap="none" spc="0" normalizeH="0" baseline="0" noProof="0" dirty="0">
              <a:ln>
                <a:noFill/>
              </a:ln>
              <a:solidFill>
                <a:prstClr val="black"/>
              </a:solidFill>
              <a:effectLst/>
              <a:uLnTx/>
              <a:uFillTx/>
              <a:hlinkClick r:id=""/>
            </a:endParaRPr>
          </a:p>
        </p:txBody>
      </p:sp>
    </p:spTree>
    <p:extLst>
      <p:ext uri="{BB962C8B-B14F-4D97-AF65-F5344CB8AC3E}">
        <p14:creationId xmlns:p14="http://schemas.microsoft.com/office/powerpoint/2010/main" val="387964526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b="1" dirty="0" err="1" smtClean="0">
                <a:solidFill>
                  <a:srgbClr val="7030A0"/>
                </a:solidFill>
              </a:rPr>
              <a:t>Bistable</a:t>
            </a:r>
            <a:r>
              <a:rPr lang="en-US" sz="2800" b="1" dirty="0" smtClean="0">
                <a:solidFill>
                  <a:srgbClr val="7030A0"/>
                </a:solidFill>
              </a:rPr>
              <a:t> Perception /</a:t>
            </a:r>
            <a:r>
              <a:rPr lang="en-US" sz="2800" b="1" dirty="0" err="1" smtClean="0">
                <a:solidFill>
                  <a:srgbClr val="7030A0"/>
                </a:solidFill>
              </a:rPr>
              <a:t>Multistable</a:t>
            </a:r>
            <a:r>
              <a:rPr lang="en-US" sz="2800" b="1" dirty="0" smtClean="0">
                <a:solidFill>
                  <a:srgbClr val="7030A0"/>
                </a:solidFill>
              </a:rPr>
              <a:t> Perception</a:t>
            </a:r>
            <a:endParaRPr lang="en-US" sz="2800" b="1" dirty="0">
              <a:solidFill>
                <a:srgbClr val="7030A0"/>
              </a:solidFill>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410493"/>
            <a:ext cx="1828800" cy="2457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9485"/>
          <a:stretch/>
        </p:blipFill>
        <p:spPr bwMode="auto">
          <a:xfrm>
            <a:off x="3081124" y="2155371"/>
            <a:ext cx="3305393" cy="2824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219200" y="5562600"/>
            <a:ext cx="7576498" cy="707886"/>
          </a:xfrm>
          <a:prstGeom prst="rect">
            <a:avLst/>
          </a:prstGeom>
          <a:noFill/>
        </p:spPr>
        <p:txBody>
          <a:bodyPr wrap="none" rtlCol="0">
            <a:spAutoFit/>
          </a:bodyPr>
          <a:lstStyle/>
          <a:p>
            <a:r>
              <a:rPr lang="en-US" sz="2000" dirty="0" smtClean="0">
                <a:solidFill>
                  <a:srgbClr val="292934"/>
                </a:solidFill>
              </a:rPr>
              <a:t>The images are </a:t>
            </a:r>
            <a:r>
              <a:rPr lang="en-US" sz="2000" dirty="0" err="1" smtClean="0">
                <a:solidFill>
                  <a:srgbClr val="292934"/>
                </a:solidFill>
              </a:rPr>
              <a:t>bistable</a:t>
            </a:r>
            <a:r>
              <a:rPr lang="en-US" sz="2000" dirty="0" smtClean="0">
                <a:solidFill>
                  <a:srgbClr val="292934"/>
                </a:solidFill>
              </a:rPr>
              <a:t> perceptions, in which the brain spontaneously </a:t>
            </a:r>
          </a:p>
          <a:p>
            <a:r>
              <a:rPr lang="en-US" sz="2000" dirty="0" smtClean="0">
                <a:solidFill>
                  <a:srgbClr val="292934"/>
                </a:solidFill>
              </a:rPr>
              <a:t>switches between two interpretations of the same ambiguous stimulus</a:t>
            </a:r>
            <a:endParaRPr lang="en-US" sz="2000" dirty="0">
              <a:solidFill>
                <a:srgbClr val="292934"/>
              </a:solidFill>
            </a:endParaRPr>
          </a:p>
        </p:txBody>
      </p:sp>
      <p:sp>
        <p:nvSpPr>
          <p:cNvPr id="16" name="TextBox 15"/>
          <p:cNvSpPr txBox="1"/>
          <p:nvPr/>
        </p:nvSpPr>
        <p:spPr>
          <a:xfrm>
            <a:off x="4038600" y="4853669"/>
            <a:ext cx="1610890" cy="369332"/>
          </a:xfrm>
          <a:prstGeom prst="rect">
            <a:avLst/>
          </a:prstGeom>
          <a:noFill/>
        </p:spPr>
        <p:txBody>
          <a:bodyPr wrap="none" rtlCol="0">
            <a:spAutoFit/>
          </a:bodyPr>
          <a:lstStyle/>
          <a:p>
            <a:r>
              <a:rPr lang="en-US" b="1" dirty="0" smtClean="0">
                <a:solidFill>
                  <a:srgbClr val="292934"/>
                </a:solidFill>
              </a:rPr>
              <a:t>Necker Cube</a:t>
            </a:r>
            <a:endParaRPr lang="en-US" b="1" dirty="0">
              <a:solidFill>
                <a:srgbClr val="292934"/>
              </a:solidFill>
            </a:endParaRPr>
          </a:p>
        </p:txBody>
      </p:sp>
      <p:sp>
        <p:nvSpPr>
          <p:cNvPr id="17" name="TextBox 16"/>
          <p:cNvSpPr txBox="1"/>
          <p:nvPr/>
        </p:nvSpPr>
        <p:spPr>
          <a:xfrm>
            <a:off x="6364746" y="4114800"/>
            <a:ext cx="2662908" cy="369332"/>
          </a:xfrm>
          <a:prstGeom prst="rect">
            <a:avLst/>
          </a:prstGeom>
          <a:noFill/>
        </p:spPr>
        <p:txBody>
          <a:bodyPr wrap="none" rtlCol="0">
            <a:spAutoFit/>
          </a:bodyPr>
          <a:lstStyle/>
          <a:p>
            <a:r>
              <a:rPr lang="en-US" b="1" dirty="0" smtClean="0">
                <a:solidFill>
                  <a:srgbClr val="292934"/>
                </a:solidFill>
              </a:rPr>
              <a:t>Rubin face-vase illusion</a:t>
            </a:r>
            <a:endParaRPr lang="en-US" b="1" dirty="0">
              <a:solidFill>
                <a:srgbClr val="292934"/>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410493"/>
            <a:ext cx="1884363"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4536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2613"/>
            <a:ext cx="381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1143000" y="5236536"/>
            <a:ext cx="7848600" cy="1621464"/>
          </a:xfrm>
        </p:spPr>
        <p:txBody>
          <a:bodyPr>
            <a:normAutofit/>
          </a:bodyPr>
          <a:lstStyle/>
          <a:p>
            <a:pPr algn="l"/>
            <a:r>
              <a:rPr lang="en-US" sz="1600" dirty="0" smtClean="0"/>
              <a:t/>
            </a:r>
            <a:br>
              <a:rPr lang="en-US" sz="1600" dirty="0" smtClean="0"/>
            </a:br>
            <a:r>
              <a:rPr lang="en-US" sz="1600" dirty="0" smtClean="0"/>
              <a:t/>
            </a:r>
            <a:br>
              <a:rPr lang="en-US" sz="1600" dirty="0" smtClean="0"/>
            </a:br>
            <a:endParaRPr lang="en-US" sz="1600" dirty="0">
              <a:solidFill>
                <a:srgbClr val="002060"/>
              </a:solidFill>
            </a:endParaRPr>
          </a:p>
        </p:txBody>
      </p:sp>
      <p:sp>
        <p:nvSpPr>
          <p:cNvPr id="11" name="TextBox 10"/>
          <p:cNvSpPr txBox="1"/>
          <p:nvPr/>
        </p:nvSpPr>
        <p:spPr>
          <a:xfrm>
            <a:off x="838200" y="377556"/>
            <a:ext cx="8305800" cy="769441"/>
          </a:xfrm>
          <a:prstGeom prst="rect">
            <a:avLst/>
          </a:prstGeom>
          <a:noFill/>
        </p:spPr>
        <p:txBody>
          <a:bodyPr wrap="square" rtlCol="0">
            <a:spAutoFit/>
          </a:bodyPr>
          <a:lstStyle/>
          <a:p>
            <a:pPr algn="ctr"/>
            <a:r>
              <a:rPr lang="en-US" sz="2400" b="1" dirty="0">
                <a:solidFill>
                  <a:srgbClr val="0070C0"/>
                </a:solidFill>
              </a:rPr>
              <a:t>Gestalt Laws of Perceptual Organization</a:t>
            </a:r>
          </a:p>
          <a:p>
            <a:pPr algn="ctr"/>
            <a:r>
              <a:rPr lang="en-US" sz="2000" dirty="0">
                <a:solidFill>
                  <a:prstClr val="black"/>
                </a:solidFill>
              </a:rPr>
              <a:t>Our brains ignore contradictory information and fill gaps in with information.</a:t>
            </a:r>
            <a:endParaRPr lang="en-US" sz="2000" b="1" dirty="0">
              <a:solidFill>
                <a:prstClr val="black"/>
              </a:solidFill>
            </a:endParaRP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6225" y="1828800"/>
            <a:ext cx="2190750" cy="1989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827759"/>
            <a:ext cx="231457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219200" y="5650975"/>
            <a:ext cx="4572000" cy="923330"/>
          </a:xfrm>
          <a:prstGeom prst="rect">
            <a:avLst/>
          </a:prstGeom>
        </p:spPr>
        <p:txBody>
          <a:bodyPr>
            <a:spAutoFit/>
          </a:bodyPr>
          <a:lstStyle/>
          <a:p>
            <a:r>
              <a:rPr lang="en-US" b="1" dirty="0">
                <a:solidFill>
                  <a:srgbClr val="C00000"/>
                </a:solidFill>
                <a:effectLst>
                  <a:outerShdw blurRad="50000" dist="30000" dir="5400000" algn="tl" rotWithShape="0">
                    <a:srgbClr val="000000">
                      <a:alpha val="30000"/>
                    </a:srgbClr>
                  </a:outerShdw>
                </a:effectLst>
              </a:rPr>
              <a:t>Confabulation</a:t>
            </a:r>
            <a:r>
              <a:rPr lang="en-US" b="1" dirty="0">
                <a:solidFill>
                  <a:srgbClr val="0070C0"/>
                </a:solidFill>
                <a:effectLst>
                  <a:outerShdw blurRad="50000" dist="30000" dir="5400000" algn="tl" rotWithShape="0">
                    <a:srgbClr val="000000">
                      <a:alpha val="30000"/>
                    </a:srgbClr>
                  </a:outerShdw>
                </a:effectLst>
              </a:rPr>
              <a:t>:    (</a:t>
            </a:r>
            <a:r>
              <a:rPr lang="en-US" b="1" i="1" dirty="0">
                <a:solidFill>
                  <a:srgbClr val="0070C0"/>
                </a:solidFill>
                <a:effectLst>
                  <a:outerShdw blurRad="50000" dist="30000" dir="5400000" algn="tl" rotWithShape="0">
                    <a:srgbClr val="000000">
                      <a:alpha val="30000"/>
                    </a:srgbClr>
                  </a:outerShdw>
                </a:effectLst>
              </a:rPr>
              <a:t>Psychology</a:t>
            </a:r>
            <a:r>
              <a:rPr lang="en-US" b="1" dirty="0">
                <a:solidFill>
                  <a:srgbClr val="0070C0"/>
                </a:solidFill>
                <a:effectLst>
                  <a:outerShdw blurRad="50000" dist="30000" dir="5400000" algn="tl" rotWithShape="0">
                    <a:srgbClr val="000000">
                      <a:alpha val="30000"/>
                    </a:srgbClr>
                  </a:outerShdw>
                </a:effectLst>
              </a:rPr>
              <a:t> )</a:t>
            </a:r>
            <a:r>
              <a:rPr lang="en-US" b="1" dirty="0">
                <a:solidFill>
                  <a:srgbClr val="002060"/>
                </a:solidFill>
                <a:effectLst>
                  <a:outerShdw blurRad="50000" dist="30000" dir="5400000" algn="tl" rotWithShape="0">
                    <a:srgbClr val="000000">
                      <a:alpha val="30000"/>
                    </a:srgbClr>
                  </a:outerShdw>
                </a:effectLst>
              </a:rPr>
              <a:t/>
            </a:r>
            <a:br>
              <a:rPr lang="en-US" b="1" dirty="0">
                <a:solidFill>
                  <a:srgbClr val="002060"/>
                </a:solidFill>
                <a:effectLst>
                  <a:outerShdw blurRad="50000" dist="30000" dir="5400000" algn="tl" rotWithShape="0">
                    <a:srgbClr val="000000">
                      <a:alpha val="30000"/>
                    </a:srgbClr>
                  </a:outerShdw>
                </a:effectLst>
              </a:rPr>
            </a:br>
            <a:r>
              <a:rPr lang="en-US" b="1" dirty="0">
                <a:solidFill>
                  <a:srgbClr val="002060"/>
                </a:solidFill>
                <a:effectLst>
                  <a:outerShdw blurRad="50000" dist="30000" dir="5400000" algn="tl" rotWithShape="0">
                    <a:srgbClr val="000000">
                      <a:alpha val="30000"/>
                    </a:srgbClr>
                  </a:outerShdw>
                </a:effectLst>
              </a:rPr>
              <a:t>To fill gaps in one's memory with fabrications that you believe to be facts.</a:t>
            </a:r>
            <a:endParaRPr lang="en-US" sz="2000" dirty="0">
              <a:solidFill>
                <a:prstClr val="black"/>
              </a:solidFill>
            </a:endParaRPr>
          </a:p>
        </p:txBody>
      </p:sp>
      <p:sp>
        <p:nvSpPr>
          <p:cNvPr id="2" name="Rectangle 1"/>
          <p:cNvSpPr/>
          <p:nvPr/>
        </p:nvSpPr>
        <p:spPr>
          <a:xfrm>
            <a:off x="5715001" y="5184570"/>
            <a:ext cx="3124200" cy="923330"/>
          </a:xfrm>
          <a:prstGeom prst="rect">
            <a:avLst/>
          </a:prstGeom>
        </p:spPr>
        <p:txBody>
          <a:bodyPr wrap="square">
            <a:spAutoFit/>
          </a:bodyPr>
          <a:lstStyle/>
          <a:p>
            <a:r>
              <a:rPr lang="en-US" b="1" dirty="0"/>
              <a:t>Gestalt Psychology: </a:t>
            </a:r>
            <a:endParaRPr lang="en-US" b="1" dirty="0" smtClean="0"/>
          </a:p>
          <a:p>
            <a:r>
              <a:rPr lang="en-US" dirty="0" smtClean="0"/>
              <a:t>The </a:t>
            </a:r>
            <a:r>
              <a:rPr lang="en-US" dirty="0"/>
              <a:t>whole is greater than the sum of its parts</a:t>
            </a:r>
          </a:p>
        </p:txBody>
      </p:sp>
    </p:spTree>
    <p:extLst>
      <p:ext uri="{BB962C8B-B14F-4D97-AF65-F5344CB8AC3E}">
        <p14:creationId xmlns:p14="http://schemas.microsoft.com/office/powerpoint/2010/main" val="3482583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2000">
              <a:srgbClr val="8488C4"/>
            </a:gs>
            <a:gs pos="53000">
              <a:srgbClr val="D4DEFF"/>
            </a:gs>
            <a:gs pos="78000">
              <a:srgbClr val="D4DEFF"/>
            </a:gs>
            <a:gs pos="97000">
              <a:srgbClr val="0070C0"/>
            </a:gs>
          </a:gsLst>
          <a:lin ang="6600000" scaled="0"/>
        </a:gra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43000"/>
            <a:ext cx="325755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a:xfrm>
            <a:off x="4953000" y="685800"/>
            <a:ext cx="3886200" cy="1371600"/>
          </a:xfrm>
        </p:spPr>
        <p:txBody>
          <a:bodyPr>
            <a:normAutofit fontScale="90000"/>
          </a:bodyPr>
          <a:lstStyle/>
          <a:p>
            <a:r>
              <a:rPr lang="en-US" dirty="0" smtClean="0"/>
              <a:t/>
            </a:r>
            <a:br>
              <a:rPr lang="en-US" dirty="0" smtClean="0"/>
            </a:br>
            <a:r>
              <a:rPr lang="en-US" dirty="0"/>
              <a:t/>
            </a:r>
            <a:br>
              <a:rPr lang="en-US" dirty="0"/>
            </a:br>
            <a:r>
              <a:rPr lang="en-US" dirty="0" smtClean="0"/>
              <a:t>  </a:t>
            </a:r>
            <a:r>
              <a:rPr lang="en-US" sz="3100" b="1" dirty="0" smtClean="0"/>
              <a:t>what’s  MISSING  ?</a:t>
            </a:r>
            <a:br>
              <a:rPr lang="en-US" sz="3100" b="1" dirty="0" smtClean="0"/>
            </a:br>
            <a:r>
              <a:rPr lang="en-US" sz="3100" b="1" dirty="0"/>
              <a:t> </a:t>
            </a:r>
            <a:r>
              <a:rPr lang="en-US" sz="3100" b="1" dirty="0" smtClean="0"/>
              <a:t>   </a:t>
            </a:r>
            <a:r>
              <a:rPr lang="en-US" sz="3100" b="1" dirty="0"/>
              <a:t> </a:t>
            </a:r>
            <a:r>
              <a:rPr lang="en-US" sz="3100" b="1" dirty="0" smtClean="0"/>
              <a:t>   YOUR PERSPECTIVE</a:t>
            </a:r>
            <a:br>
              <a:rPr lang="en-US" sz="3100" b="1" dirty="0" smtClean="0"/>
            </a:br>
            <a:r>
              <a:rPr lang="en-US" sz="3100" b="1" dirty="0"/>
              <a:t> </a:t>
            </a:r>
            <a:r>
              <a:rPr lang="en-US" sz="3100" b="1" dirty="0" smtClean="0"/>
              <a:t>        of  the  horizon  </a:t>
            </a:r>
            <a:r>
              <a:rPr lang="en-US" dirty="0" smtClean="0"/>
              <a:t>		 </a:t>
            </a:r>
            <a:endParaRPr lang="en-US" dirty="0"/>
          </a:p>
        </p:txBody>
      </p:sp>
      <p:sp>
        <p:nvSpPr>
          <p:cNvPr id="2" name="AutoShape 2" descr="Image result for spinning danc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 name="AutoShape 4" descr="Image result for spinning danc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Tree>
    <p:extLst>
      <p:ext uri="{BB962C8B-B14F-4D97-AF65-F5344CB8AC3E}">
        <p14:creationId xmlns:p14="http://schemas.microsoft.com/office/powerpoint/2010/main" val="4140666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0.tqn.com/d/psychology/1/0/C/1/continuity.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828800" y="609600"/>
            <a:ext cx="4114800"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066800" y="-152400"/>
            <a:ext cx="2362200" cy="990600"/>
          </a:xfrm>
        </p:spPr>
        <p:txBody>
          <a:bodyPr/>
          <a:lstStyle/>
          <a:p>
            <a:r>
              <a:rPr lang="en-US" sz="4300" b="0" cap="none" dirty="0" smtClean="0">
                <a:solidFill>
                  <a:srgbClr val="4F271C">
                    <a:satMod val="130000"/>
                  </a:srgbClr>
                </a:solidFill>
              </a:rPr>
              <a:t>Gestalt</a:t>
            </a:r>
            <a:endParaRPr lang="en-US" dirty="0"/>
          </a:p>
        </p:txBody>
      </p:sp>
      <p:sp>
        <p:nvSpPr>
          <p:cNvPr id="9" name="Rectangle 8"/>
          <p:cNvSpPr/>
          <p:nvPr/>
        </p:nvSpPr>
        <p:spPr>
          <a:xfrm>
            <a:off x="1219200" y="5410200"/>
            <a:ext cx="4572000" cy="923330"/>
          </a:xfrm>
          <a:prstGeom prst="rect">
            <a:avLst/>
          </a:prstGeom>
        </p:spPr>
        <p:txBody>
          <a:bodyPr>
            <a:spAutoFit/>
          </a:bodyPr>
          <a:lstStyle/>
          <a:p>
            <a:r>
              <a:rPr lang="en-US" b="1" dirty="0">
                <a:solidFill>
                  <a:srgbClr val="C00000"/>
                </a:solidFill>
                <a:effectLst>
                  <a:outerShdw blurRad="50000" dist="30000" dir="5400000" algn="tl" rotWithShape="0">
                    <a:srgbClr val="000000">
                      <a:alpha val="30000"/>
                    </a:srgbClr>
                  </a:outerShdw>
                </a:effectLst>
              </a:rPr>
              <a:t>Confabulation</a:t>
            </a:r>
            <a:r>
              <a:rPr lang="en-US" b="1" dirty="0">
                <a:solidFill>
                  <a:srgbClr val="0070C0"/>
                </a:solidFill>
                <a:effectLst>
                  <a:outerShdw blurRad="50000" dist="30000" dir="5400000" algn="tl" rotWithShape="0">
                    <a:srgbClr val="000000">
                      <a:alpha val="30000"/>
                    </a:srgbClr>
                  </a:outerShdw>
                </a:effectLst>
              </a:rPr>
              <a:t>:    (</a:t>
            </a:r>
            <a:r>
              <a:rPr lang="en-US" b="1" i="1" dirty="0">
                <a:solidFill>
                  <a:srgbClr val="0070C0"/>
                </a:solidFill>
                <a:effectLst>
                  <a:outerShdw blurRad="50000" dist="30000" dir="5400000" algn="tl" rotWithShape="0">
                    <a:srgbClr val="000000">
                      <a:alpha val="30000"/>
                    </a:srgbClr>
                  </a:outerShdw>
                </a:effectLst>
              </a:rPr>
              <a:t>Psychology</a:t>
            </a:r>
            <a:r>
              <a:rPr lang="en-US" b="1" dirty="0">
                <a:solidFill>
                  <a:srgbClr val="0070C0"/>
                </a:solidFill>
                <a:effectLst>
                  <a:outerShdw blurRad="50000" dist="30000" dir="5400000" algn="tl" rotWithShape="0">
                    <a:srgbClr val="000000">
                      <a:alpha val="30000"/>
                    </a:srgbClr>
                  </a:outerShdw>
                </a:effectLst>
              </a:rPr>
              <a:t> )</a:t>
            </a:r>
            <a:r>
              <a:rPr lang="en-US" b="1" dirty="0">
                <a:solidFill>
                  <a:srgbClr val="002060"/>
                </a:solidFill>
                <a:effectLst>
                  <a:outerShdw blurRad="50000" dist="30000" dir="5400000" algn="tl" rotWithShape="0">
                    <a:srgbClr val="000000">
                      <a:alpha val="30000"/>
                    </a:srgbClr>
                  </a:outerShdw>
                </a:effectLst>
              </a:rPr>
              <a:t/>
            </a:r>
            <a:br>
              <a:rPr lang="en-US" b="1" dirty="0">
                <a:solidFill>
                  <a:srgbClr val="002060"/>
                </a:solidFill>
                <a:effectLst>
                  <a:outerShdw blurRad="50000" dist="30000" dir="5400000" algn="tl" rotWithShape="0">
                    <a:srgbClr val="000000">
                      <a:alpha val="30000"/>
                    </a:srgbClr>
                  </a:outerShdw>
                </a:effectLst>
              </a:rPr>
            </a:br>
            <a:r>
              <a:rPr lang="en-US" b="1" dirty="0">
                <a:solidFill>
                  <a:srgbClr val="002060"/>
                </a:solidFill>
                <a:effectLst>
                  <a:outerShdw blurRad="50000" dist="30000" dir="5400000" algn="tl" rotWithShape="0">
                    <a:srgbClr val="000000">
                      <a:alpha val="30000"/>
                    </a:srgbClr>
                  </a:outerShdw>
                </a:effectLst>
              </a:rPr>
              <a:t>To fill gaps in one's memory with fabrications that you believe to be facts.</a:t>
            </a:r>
            <a:endParaRPr lang="en-US" sz="2000" dirty="0">
              <a:solidFill>
                <a:prstClr val="black"/>
              </a:solidFill>
            </a:endParaRPr>
          </a:p>
        </p:txBody>
      </p:sp>
    </p:spTree>
    <p:extLst>
      <p:ext uri="{BB962C8B-B14F-4D97-AF65-F5344CB8AC3E}">
        <p14:creationId xmlns:p14="http://schemas.microsoft.com/office/powerpoint/2010/main" val="2697744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98333">
              <a:srgbClr val="6F02AC"/>
            </a:gs>
            <a:gs pos="26000">
              <a:srgbClr val="EE3F17"/>
            </a:gs>
            <a:gs pos="66000">
              <a:srgbClr val="A603AB"/>
            </a:gs>
          </a:gsLst>
          <a:lin ang="13800000" scaled="0"/>
          <a:tileRect/>
        </a:gra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2743200" y="1981200"/>
            <a:ext cx="6400800" cy="2286000"/>
          </a:xfrm>
        </p:spPr>
        <p:txBody>
          <a:bodyPr/>
          <a:lstStyle/>
          <a:p>
            <a:r>
              <a:rPr lang="en-US" dirty="0" smtClean="0">
                <a:solidFill>
                  <a:srgbClr val="2002A2"/>
                </a:solidFill>
              </a:rPr>
              <a:t>POP-PSYCHOLOGY</a:t>
            </a:r>
            <a:br>
              <a:rPr lang="en-US" dirty="0" smtClean="0">
                <a:solidFill>
                  <a:srgbClr val="2002A2"/>
                </a:solidFill>
              </a:rPr>
            </a:br>
            <a:r>
              <a:rPr lang="en-US" dirty="0" smtClean="0">
                <a:solidFill>
                  <a:srgbClr val="2002A2"/>
                </a:solidFill>
              </a:rPr>
              <a:t>    and myths</a:t>
            </a:r>
            <a:endParaRPr lang="en-US" dirty="0">
              <a:solidFill>
                <a:srgbClr val="2002A2"/>
              </a:solidFill>
            </a:endParaRPr>
          </a:p>
        </p:txBody>
      </p:sp>
      <p:sp>
        <p:nvSpPr>
          <p:cNvPr id="13" name="TextBox 12"/>
          <p:cNvSpPr txBox="1"/>
          <p:nvPr/>
        </p:nvSpPr>
        <p:spPr>
          <a:xfrm>
            <a:off x="2654490" y="4267236"/>
            <a:ext cx="4934428" cy="1015663"/>
          </a:xfrm>
          <a:prstGeom prst="rect">
            <a:avLst/>
          </a:prstGeom>
          <a:noFill/>
        </p:spPr>
        <p:txBody>
          <a:bodyPr wrap="none" rtlCol="0">
            <a:spAutoFit/>
          </a:bodyPr>
          <a:lstStyle/>
          <a:p>
            <a:pPr marL="285750" indent="-285750">
              <a:buFont typeface="Arial" panose="020B0604020202020204" pitchFamily="34" charset="0"/>
              <a:buChar char="•"/>
            </a:pPr>
            <a:r>
              <a:rPr lang="en-US" sz="2000" dirty="0">
                <a:solidFill>
                  <a:srgbClr val="002060"/>
                </a:solidFill>
              </a:rPr>
              <a:t>We only use 10% of our brain</a:t>
            </a:r>
          </a:p>
          <a:p>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That we’re left brain or right brain thinkers</a:t>
            </a:r>
          </a:p>
        </p:txBody>
      </p:sp>
    </p:spTree>
    <p:extLst>
      <p:ext uri="{BB962C8B-B14F-4D97-AF65-F5344CB8AC3E}">
        <p14:creationId xmlns:p14="http://schemas.microsoft.com/office/powerpoint/2010/main" val="663096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197" y="1831038"/>
            <a:ext cx="3435246"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loud Callout 2"/>
          <p:cNvSpPr/>
          <p:nvPr/>
        </p:nvSpPr>
        <p:spPr>
          <a:xfrm rot="467633">
            <a:off x="3852118" y="131748"/>
            <a:ext cx="4364903" cy="2558143"/>
          </a:xfrm>
          <a:prstGeom prst="cloudCallou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42852">
                    <a:lumMod val="60000"/>
                    <a:lumOff val="40000"/>
                  </a:srgbClr>
                </a:solidFill>
                <a:ea typeface="Batang" panose="02030600000101010101" pitchFamily="18" charset="-127"/>
              </a:rPr>
              <a:t>The left hand doesn’t know what the right hand is doing?</a:t>
            </a:r>
          </a:p>
        </p:txBody>
      </p:sp>
      <p:sp>
        <p:nvSpPr>
          <p:cNvPr id="7" name="TextBox 6"/>
          <p:cNvSpPr txBox="1"/>
          <p:nvPr/>
        </p:nvSpPr>
        <p:spPr>
          <a:xfrm>
            <a:off x="1051690" y="4454604"/>
            <a:ext cx="7939910" cy="1969770"/>
          </a:xfrm>
          <a:prstGeom prst="rect">
            <a:avLst/>
          </a:prstGeom>
          <a:noFill/>
        </p:spPr>
        <p:txBody>
          <a:bodyPr wrap="square" rtlCol="0">
            <a:spAutoFit/>
          </a:bodyPr>
          <a:lstStyle/>
          <a:p>
            <a:r>
              <a:rPr lang="en-US" dirty="0">
                <a:solidFill>
                  <a:prstClr val="black"/>
                </a:solidFill>
              </a:rPr>
              <a:t>Dr. </a:t>
            </a:r>
            <a:r>
              <a:rPr lang="en-US" dirty="0" err="1">
                <a:solidFill>
                  <a:prstClr val="black"/>
                </a:solidFill>
              </a:rPr>
              <a:t>Gazziniga</a:t>
            </a:r>
            <a:r>
              <a:rPr lang="en-US" dirty="0">
                <a:solidFill>
                  <a:prstClr val="black"/>
                </a:solidFill>
              </a:rPr>
              <a:t> </a:t>
            </a:r>
            <a:r>
              <a:rPr lang="en-US" dirty="0" smtClean="0">
                <a:solidFill>
                  <a:prstClr val="black"/>
                </a:solidFill>
              </a:rPr>
              <a:t>won a Nobel Prize for his research on split-brains. </a:t>
            </a:r>
          </a:p>
          <a:p>
            <a:r>
              <a:rPr lang="en-US" dirty="0" smtClean="0">
                <a:solidFill>
                  <a:prstClr val="black"/>
                </a:solidFill>
              </a:rPr>
              <a:t>He concludes that a </a:t>
            </a:r>
            <a:r>
              <a:rPr lang="en-US" dirty="0">
                <a:solidFill>
                  <a:prstClr val="black"/>
                </a:solidFill>
              </a:rPr>
              <a:t>final </a:t>
            </a:r>
            <a:r>
              <a:rPr lang="en-US" dirty="0" smtClean="0">
                <a:solidFill>
                  <a:prstClr val="black"/>
                </a:solidFill>
              </a:rPr>
              <a:t>stage pulls </a:t>
            </a:r>
            <a:r>
              <a:rPr lang="en-US" dirty="0">
                <a:solidFill>
                  <a:prstClr val="black"/>
                </a:solidFill>
              </a:rPr>
              <a:t>information </a:t>
            </a:r>
            <a:r>
              <a:rPr lang="en-US" dirty="0" smtClean="0">
                <a:solidFill>
                  <a:prstClr val="black"/>
                </a:solidFill>
              </a:rPr>
              <a:t>together and connects it with the past- what we already know- and in this way we generate explanations and create a story, including our life story</a:t>
            </a:r>
          </a:p>
          <a:p>
            <a:endParaRPr lang="en-US" dirty="0" smtClean="0">
              <a:solidFill>
                <a:prstClr val="black"/>
              </a:solidFill>
            </a:endParaRPr>
          </a:p>
          <a:p>
            <a:r>
              <a:rPr lang="en-US" sz="1600" dirty="0" smtClean="0">
                <a:solidFill>
                  <a:prstClr val="black"/>
                </a:solidFill>
              </a:rPr>
              <a:t>A major founder of the field of Cognitive Neuroscience </a:t>
            </a:r>
          </a:p>
          <a:p>
            <a:r>
              <a:rPr lang="en-US" sz="1600" dirty="0" smtClean="0">
                <a:solidFill>
                  <a:prstClr val="black"/>
                </a:solidFill>
              </a:rPr>
              <a:t>director </a:t>
            </a:r>
            <a:r>
              <a:rPr lang="en-US" sz="1600" dirty="0">
                <a:solidFill>
                  <a:prstClr val="black"/>
                </a:solidFill>
              </a:rPr>
              <a:t>of the SAGE Center for the Study of the Mind at the University of California</a:t>
            </a:r>
          </a:p>
        </p:txBody>
      </p:sp>
      <p:sp>
        <p:nvSpPr>
          <p:cNvPr id="5" name="Rectangle 4"/>
          <p:cNvSpPr/>
          <p:nvPr/>
        </p:nvSpPr>
        <p:spPr>
          <a:xfrm>
            <a:off x="6071258" y="6454481"/>
            <a:ext cx="3518485" cy="276999"/>
          </a:xfrm>
          <a:prstGeom prst="rect">
            <a:avLst/>
          </a:prstGeom>
        </p:spPr>
        <p:txBody>
          <a:bodyPr wrap="square">
            <a:spAutoFit/>
          </a:bodyPr>
          <a:lstStyle/>
          <a:p>
            <a:r>
              <a:rPr lang="en-US" sz="1200" dirty="0">
                <a:solidFill>
                  <a:prstClr val="black"/>
                </a:solidFill>
                <a:hlinkClick r:id="rId4"/>
              </a:rPr>
              <a:t>http://bigthink.com/users/michaelgazzaniga</a:t>
            </a:r>
            <a:endParaRPr lang="en-US" sz="1200" dirty="0">
              <a:solidFill>
                <a:prstClr val="black"/>
              </a:solidFill>
            </a:endParaRPr>
          </a:p>
        </p:txBody>
      </p:sp>
      <p:sp>
        <p:nvSpPr>
          <p:cNvPr id="8" name="Rectangle 7"/>
          <p:cNvSpPr/>
          <p:nvPr/>
        </p:nvSpPr>
        <p:spPr>
          <a:xfrm>
            <a:off x="1141175" y="6434886"/>
            <a:ext cx="5943600" cy="646331"/>
          </a:xfrm>
          <a:prstGeom prst="rect">
            <a:avLst/>
          </a:prstGeom>
        </p:spPr>
        <p:txBody>
          <a:bodyPr wrap="square">
            <a:spAutoFit/>
          </a:bodyPr>
          <a:lstStyle/>
          <a:p>
            <a:r>
              <a:rPr lang="en-US" dirty="0">
                <a:solidFill>
                  <a:prstClr val="black"/>
                </a:solidFill>
                <a:hlinkClick r:id="rId5"/>
              </a:rPr>
              <a:t>http://bigthink.com/videos/your-storytelling-brain-2</a:t>
            </a:r>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2484872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127373"/>
            <a:ext cx="2850652" cy="369332"/>
          </a:xfrm>
          <a:prstGeom prst="rect">
            <a:avLst/>
          </a:prstGeom>
          <a:noFill/>
        </p:spPr>
        <p:txBody>
          <a:bodyPr wrap="none" rtlCol="0">
            <a:spAutoFit/>
          </a:bodyPr>
          <a:lstStyle/>
          <a:p>
            <a:r>
              <a:rPr lang="en-US" b="1" dirty="0">
                <a:solidFill>
                  <a:prstClr val="black"/>
                </a:solidFill>
              </a:rPr>
              <a:t>Wins a Nobel Prize 1981</a:t>
            </a:r>
          </a:p>
        </p:txBody>
      </p:sp>
      <p:sp>
        <p:nvSpPr>
          <p:cNvPr id="5" name="Rectangle 4"/>
          <p:cNvSpPr/>
          <p:nvPr/>
        </p:nvSpPr>
        <p:spPr>
          <a:xfrm>
            <a:off x="1524026" y="6386174"/>
            <a:ext cx="184731" cy="646331"/>
          </a:xfrm>
          <a:prstGeom prst="rect">
            <a:avLst/>
          </a:prstGeom>
        </p:spPr>
        <p:txBody>
          <a:bodyPr wrap="none">
            <a:spAutoFit/>
          </a:bodyPr>
          <a:lstStyle/>
          <a:p>
            <a:endParaRPr lang="en-US" dirty="0">
              <a:solidFill>
                <a:prstClr val="black"/>
              </a:solidFill>
            </a:endParaRPr>
          </a:p>
          <a:p>
            <a:endParaRPr lang="en-US" dirty="0">
              <a:solidFill>
                <a:prstClr val="black"/>
              </a:solidFill>
            </a:endParaRPr>
          </a:p>
        </p:txBody>
      </p:sp>
      <p:sp>
        <p:nvSpPr>
          <p:cNvPr id="4" name="Title 3"/>
          <p:cNvSpPr>
            <a:spLocks noGrp="1"/>
          </p:cNvSpPr>
          <p:nvPr>
            <p:ph type="title"/>
          </p:nvPr>
        </p:nvSpPr>
        <p:spPr>
          <a:xfrm>
            <a:off x="838200" y="144776"/>
            <a:ext cx="8229600" cy="1143000"/>
          </a:xfrm>
        </p:spPr>
        <p:txBody>
          <a:bodyPr>
            <a:normAutofit fontScale="90000"/>
          </a:bodyPr>
          <a:lstStyle/>
          <a:p>
            <a:r>
              <a:rPr lang="en-US" dirty="0" smtClean="0">
                <a:solidFill>
                  <a:srgbClr val="002060"/>
                </a:solidFill>
              </a:rPr>
              <a:t>The Split-Brain  </a:t>
            </a:r>
            <a:r>
              <a:rPr lang="en-US" sz="2700" dirty="0" smtClean="0"/>
              <a:t>(</a:t>
            </a:r>
            <a:r>
              <a:rPr lang="en-US" sz="2700" dirty="0" err="1" smtClean="0"/>
              <a:t>Gazzaniga</a:t>
            </a:r>
            <a:r>
              <a:rPr lang="en-US" sz="2700" dirty="0" smtClean="0"/>
              <a:t> &amp; Sperry at Cal-Tech)</a:t>
            </a:r>
            <a:endParaRPr lang="en-US" sz="2700" dirty="0"/>
          </a:p>
        </p:txBody>
      </p:sp>
      <p:pic>
        <p:nvPicPr>
          <p:cNvPr id="4098" name="Picture 2"/>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harpenSoften amount="99000"/>
                    </a14:imgEffect>
                    <a14:imgEffect>
                      <a14:brightnessContrast contrast="5000"/>
                    </a14:imgEffect>
                  </a14:imgLayer>
                </a14:imgProps>
              </a:ext>
              <a:ext uri="{28A0092B-C50C-407E-A947-70E740481C1C}">
                <a14:useLocalDpi xmlns:a14="http://schemas.microsoft.com/office/drawing/2010/main" val="0"/>
              </a:ext>
            </a:extLst>
          </a:blip>
          <a:stretch>
            <a:fillRect/>
          </a:stretch>
        </p:blipFill>
        <p:spPr bwMode="auto">
          <a:xfrm>
            <a:off x="42518" y="1905000"/>
            <a:ext cx="9101509"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746234" y="5647510"/>
            <a:ext cx="7010400" cy="1015663"/>
          </a:xfrm>
          <a:prstGeom prst="rect">
            <a:avLst/>
          </a:prstGeom>
        </p:spPr>
        <p:txBody>
          <a:bodyPr wrap="square">
            <a:spAutoFit/>
          </a:bodyPr>
          <a:lstStyle/>
          <a:p>
            <a:endParaRPr lang="en-US" dirty="0" smtClean="0">
              <a:solidFill>
                <a:prstClr val="black"/>
              </a:solidFill>
              <a:hlinkClick r:id="rId5"/>
            </a:endParaRPr>
          </a:p>
          <a:p>
            <a:r>
              <a:rPr lang="en-US" sz="1400" dirty="0" smtClean="0">
                <a:solidFill>
                  <a:prstClr val="black"/>
                </a:solidFill>
                <a:hlinkClick r:id="rId5"/>
              </a:rPr>
              <a:t>With </a:t>
            </a:r>
            <a:r>
              <a:rPr lang="en-US" sz="1400" dirty="0" err="1" smtClean="0">
                <a:solidFill>
                  <a:prstClr val="black"/>
                </a:solidFill>
                <a:hlinkClick r:id="rId5"/>
              </a:rPr>
              <a:t>alan</a:t>
            </a:r>
            <a:r>
              <a:rPr lang="en-US" sz="1400" dirty="0">
                <a:solidFill>
                  <a:prstClr val="black"/>
                </a:solidFill>
                <a:hlinkClick r:id="rId5"/>
              </a:rPr>
              <a:t> </a:t>
            </a:r>
            <a:r>
              <a:rPr lang="en-US" sz="1400" dirty="0" err="1" smtClean="0">
                <a:solidFill>
                  <a:prstClr val="black"/>
                </a:solidFill>
                <a:hlinkClick r:id="rId5"/>
              </a:rPr>
              <a:t>alda</a:t>
            </a:r>
            <a:r>
              <a:rPr lang="en-US" sz="1400" dirty="0" smtClean="0">
                <a:solidFill>
                  <a:prstClr val="black"/>
                </a:solidFill>
                <a:hlinkClick r:id="rId5"/>
              </a:rPr>
              <a:t>- independent minds: https</a:t>
            </a:r>
            <a:r>
              <a:rPr lang="en-US" sz="1400" dirty="0">
                <a:solidFill>
                  <a:prstClr val="black"/>
                </a:solidFill>
                <a:hlinkClick r:id="rId5"/>
              </a:rPr>
              <a:t>://</a:t>
            </a:r>
            <a:r>
              <a:rPr lang="en-US" sz="1400" dirty="0" smtClean="0">
                <a:solidFill>
                  <a:prstClr val="black"/>
                </a:solidFill>
                <a:hlinkClick r:id="rId5"/>
              </a:rPr>
              <a:t>www.youtube.com/watch?v=lfGwsAdS9Dc</a:t>
            </a:r>
          </a:p>
          <a:p>
            <a:r>
              <a:rPr lang="en-US" sz="1400" dirty="0" smtClean="0">
                <a:solidFill>
                  <a:prstClr val="black"/>
                </a:solidFill>
                <a:hlinkClick r:id="rId5"/>
              </a:rPr>
              <a:t>https://www.youtube.com/watch?v=ZMLzP1VCANo</a:t>
            </a:r>
            <a:endParaRPr lang="en-US" sz="1400" dirty="0" smtClean="0">
              <a:solidFill>
                <a:prstClr val="black"/>
              </a:solidFill>
            </a:endParaRPr>
          </a:p>
          <a:p>
            <a:endParaRPr lang="en-US" sz="1400" dirty="0">
              <a:solidFill>
                <a:prstClr val="black"/>
              </a:solidFill>
            </a:endParaRPr>
          </a:p>
        </p:txBody>
      </p:sp>
    </p:spTree>
    <p:extLst>
      <p:ext uri="{BB962C8B-B14F-4D97-AF65-F5344CB8AC3E}">
        <p14:creationId xmlns:p14="http://schemas.microsoft.com/office/powerpoint/2010/main" val="3261190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748" y="1219200"/>
            <a:ext cx="3212327"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95400" y="5410200"/>
            <a:ext cx="5026248" cy="646331"/>
          </a:xfrm>
          <a:prstGeom prst="rect">
            <a:avLst/>
          </a:prstGeom>
          <a:noFill/>
        </p:spPr>
        <p:txBody>
          <a:bodyPr wrap="none" rtlCol="0">
            <a:spAutoFit/>
          </a:bodyPr>
          <a:lstStyle/>
          <a:p>
            <a:r>
              <a:rPr lang="en-US" dirty="0" smtClean="0"/>
              <a:t>Einstein’s Dreams</a:t>
            </a:r>
          </a:p>
          <a:p>
            <a:r>
              <a:rPr lang="en-US" dirty="0" smtClean="0"/>
              <a:t>A novel by Alan </a:t>
            </a:r>
            <a:r>
              <a:rPr lang="en-US" dirty="0" err="1" smtClean="0"/>
              <a:t>Lightman</a:t>
            </a:r>
            <a:r>
              <a:rPr lang="en-US" dirty="0" smtClean="0"/>
              <a:t>, MIT  author and physicist</a:t>
            </a:r>
            <a:endParaRPr lang="en-US" dirty="0"/>
          </a:p>
        </p:txBody>
      </p:sp>
    </p:spTree>
    <p:extLst>
      <p:ext uri="{BB962C8B-B14F-4D97-AF65-F5344CB8AC3E}">
        <p14:creationId xmlns:p14="http://schemas.microsoft.com/office/powerpoint/2010/main" val="2645165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5486400"/>
            <a:ext cx="8153400" cy="1754326"/>
          </a:xfrm>
          <a:prstGeom prst="rect">
            <a:avLst/>
          </a:prstGeom>
        </p:spPr>
        <p:txBody>
          <a:bodyPr wrap="square">
            <a:spAutoFit/>
          </a:bodyPr>
          <a:lstStyle/>
          <a:p>
            <a:endParaRPr lang="en-US" dirty="0" smtClean="0">
              <a:solidFill>
                <a:prstClr val="black"/>
              </a:solidFill>
            </a:endParaRPr>
          </a:p>
          <a:p>
            <a:r>
              <a:rPr lang="en-US" dirty="0">
                <a:solidFill>
                  <a:prstClr val="black"/>
                </a:solidFill>
              </a:rPr>
              <a:t>Independent Brains</a:t>
            </a:r>
            <a:r>
              <a:rPr lang="en-US" dirty="0" smtClean="0">
                <a:solidFill>
                  <a:prstClr val="black"/>
                </a:solidFill>
              </a:rPr>
              <a:t>: </a:t>
            </a:r>
            <a:r>
              <a:rPr lang="en-US" dirty="0" smtClean="0">
                <a:solidFill>
                  <a:prstClr val="black"/>
                </a:solidFill>
                <a:hlinkClick r:id="rId3"/>
              </a:rPr>
              <a:t>https</a:t>
            </a:r>
            <a:r>
              <a:rPr lang="en-US" dirty="0">
                <a:solidFill>
                  <a:prstClr val="black"/>
                </a:solidFill>
                <a:hlinkClick r:id="rId3"/>
              </a:rPr>
              <a:t>://</a:t>
            </a:r>
            <a:r>
              <a:rPr lang="en-US" dirty="0" smtClean="0">
                <a:solidFill>
                  <a:prstClr val="black"/>
                </a:solidFill>
                <a:hlinkClick r:id="rId3"/>
              </a:rPr>
              <a:t>www.youtube.com/watch?v=lfGwsAdS9Dc</a:t>
            </a:r>
            <a:endParaRPr lang="en-US" dirty="0" smtClean="0">
              <a:solidFill>
                <a:prstClr val="black"/>
              </a:solidFill>
            </a:endParaRPr>
          </a:p>
          <a:p>
            <a:r>
              <a:rPr lang="en-US" dirty="0" smtClean="0">
                <a:solidFill>
                  <a:prstClr val="black"/>
                </a:solidFill>
              </a:rPr>
              <a:t>Dr. </a:t>
            </a:r>
            <a:r>
              <a:rPr lang="en-US" dirty="0" err="1" smtClean="0">
                <a:solidFill>
                  <a:prstClr val="black"/>
                </a:solidFill>
              </a:rPr>
              <a:t>Gazzaniga</a:t>
            </a:r>
            <a:r>
              <a:rPr lang="en-US" dirty="0" smtClean="0">
                <a:solidFill>
                  <a:prstClr val="black"/>
                </a:solidFill>
              </a:rPr>
              <a:t> talks about the story we create: </a:t>
            </a:r>
          </a:p>
          <a:p>
            <a:r>
              <a:rPr lang="en-US" dirty="0" smtClean="0">
                <a:solidFill>
                  <a:srgbClr val="0070C0"/>
                </a:solidFill>
                <a:hlinkClick r:id="rId4"/>
              </a:rPr>
              <a:t>https://www.youtube.com/watch?v=ZMLzP1VCANo</a:t>
            </a:r>
            <a:endParaRPr lang="en-US" dirty="0" smtClean="0">
              <a:solidFill>
                <a:srgbClr val="0070C0"/>
              </a:solidFill>
            </a:endParaRPr>
          </a:p>
          <a:p>
            <a:endParaRPr lang="en-US" dirty="0" smtClean="0">
              <a:solidFill>
                <a:srgbClr val="0070C0"/>
              </a:solidFill>
            </a:endParaRPr>
          </a:p>
          <a:p>
            <a:endParaRPr lang="en-US" dirty="0">
              <a:solidFill>
                <a:prstClr val="black"/>
              </a:solidFill>
            </a:endParaRPr>
          </a:p>
        </p:txBody>
      </p:sp>
      <p:sp>
        <p:nvSpPr>
          <p:cNvPr id="3" name="Title 2"/>
          <p:cNvSpPr>
            <a:spLocks noGrp="1"/>
          </p:cNvSpPr>
          <p:nvPr>
            <p:ph type="title"/>
          </p:nvPr>
        </p:nvSpPr>
        <p:spPr>
          <a:xfrm>
            <a:off x="1377871" y="152400"/>
            <a:ext cx="7498080" cy="1143000"/>
          </a:xfrm>
        </p:spPr>
        <p:txBody>
          <a:bodyPr/>
          <a:lstStyle/>
          <a:p>
            <a:r>
              <a:rPr lang="en-US" b="1" dirty="0" smtClean="0">
                <a:solidFill>
                  <a:srgbClr val="002060"/>
                </a:solidFill>
              </a:rPr>
              <a:t>Split-Brains</a:t>
            </a:r>
            <a:endParaRPr lang="en-US" b="1" dirty="0">
              <a:solidFill>
                <a:srgbClr val="002060"/>
              </a:solidFill>
            </a:endParaRPr>
          </a:p>
        </p:txBody>
      </p:sp>
      <p:sp>
        <p:nvSpPr>
          <p:cNvPr id="4" name="Content Placeholder 3"/>
          <p:cNvSpPr>
            <a:spLocks noGrp="1"/>
          </p:cNvSpPr>
          <p:nvPr>
            <p:ph idx="1"/>
          </p:nvPr>
        </p:nvSpPr>
        <p:spPr>
          <a:xfrm>
            <a:off x="1066800" y="1143000"/>
            <a:ext cx="7790688" cy="4800600"/>
          </a:xfrm>
        </p:spPr>
        <p:txBody>
          <a:bodyPr>
            <a:normAutofit/>
          </a:bodyPr>
          <a:lstStyle/>
          <a:p>
            <a:pPr marL="82296" indent="0">
              <a:buNone/>
            </a:pPr>
            <a:r>
              <a:rPr lang="en-US" sz="1800" dirty="0" smtClean="0">
                <a:solidFill>
                  <a:srgbClr val="002060"/>
                </a:solidFill>
              </a:rPr>
              <a:t>Dr. </a:t>
            </a:r>
            <a:r>
              <a:rPr lang="en-US" sz="1800" dirty="0" err="1" smtClean="0">
                <a:solidFill>
                  <a:srgbClr val="002060"/>
                </a:solidFill>
              </a:rPr>
              <a:t>Gazzaniga</a:t>
            </a:r>
            <a:r>
              <a:rPr lang="en-US" sz="1800" dirty="0" smtClean="0">
                <a:solidFill>
                  <a:srgbClr val="002060"/>
                </a:solidFill>
              </a:rPr>
              <a:t>:</a:t>
            </a:r>
          </a:p>
          <a:p>
            <a:pPr marL="82296" indent="0">
              <a:buNone/>
            </a:pPr>
            <a:r>
              <a:rPr lang="en-US" sz="1800" dirty="0" smtClean="0"/>
              <a:t>“The </a:t>
            </a:r>
            <a:r>
              <a:rPr lang="en-US" sz="1800" dirty="0"/>
              <a:t>brain isn't like a computer, with specific sections of hardware charged with specific tasks. It's more like a network of computers connected by very big, busy broadband cables. The connectivity between active brain regions is turning out to be just as important, if not more so, than the operation of the distinct parts</a:t>
            </a:r>
            <a:r>
              <a:rPr lang="en-US" sz="1800" dirty="0" smtClean="0"/>
              <a:t>.”</a:t>
            </a:r>
            <a:endParaRPr lang="en-US" sz="1800" dirty="0"/>
          </a:p>
          <a:p>
            <a:pPr marL="82296" indent="0">
              <a:buNone/>
            </a:pPr>
            <a:endParaRPr lang="en-US" sz="1800" dirty="0" smtClean="0"/>
          </a:p>
          <a:p>
            <a:pPr marL="82296" indent="0">
              <a:buNone/>
            </a:pPr>
            <a:r>
              <a:rPr lang="en-US" sz="2000" b="1" dirty="0" smtClean="0">
                <a:solidFill>
                  <a:srgbClr val="002060"/>
                </a:solidFill>
              </a:rPr>
              <a:t>Experiments have shown:</a:t>
            </a:r>
          </a:p>
          <a:p>
            <a:r>
              <a:rPr lang="en-US" sz="1800" dirty="0"/>
              <a:t>It </a:t>
            </a:r>
            <a:r>
              <a:rPr lang="en-US" sz="1800" dirty="0" smtClean="0"/>
              <a:t>was commonly </a:t>
            </a:r>
            <a:r>
              <a:rPr lang="en-US" sz="1800" dirty="0"/>
              <a:t>believed that the left brain is analytic and </a:t>
            </a:r>
            <a:r>
              <a:rPr lang="en-US" sz="1800" dirty="0" smtClean="0"/>
              <a:t>the </a:t>
            </a:r>
            <a:r>
              <a:rPr lang="en-US" sz="1800" dirty="0"/>
              <a:t>right brain is </a:t>
            </a:r>
            <a:r>
              <a:rPr lang="en-US" sz="1800" dirty="0" smtClean="0"/>
              <a:t>artistic but fMRIs shows that </a:t>
            </a:r>
            <a:r>
              <a:rPr lang="en-US" sz="1800" dirty="0"/>
              <a:t>specialized tasks </a:t>
            </a:r>
            <a:r>
              <a:rPr lang="en-US" sz="1800" dirty="0" smtClean="0"/>
              <a:t>engage </a:t>
            </a:r>
            <a:r>
              <a:rPr lang="en-US" sz="1800" dirty="0"/>
              <a:t>networks </a:t>
            </a:r>
            <a:r>
              <a:rPr lang="en-US" sz="1800" dirty="0" smtClean="0"/>
              <a:t>across </a:t>
            </a:r>
            <a:r>
              <a:rPr lang="en-US" sz="1800" dirty="0"/>
              <a:t>the entire </a:t>
            </a:r>
            <a:r>
              <a:rPr lang="en-US" sz="1800" dirty="0" smtClean="0"/>
              <a:t>brain</a:t>
            </a:r>
          </a:p>
          <a:p>
            <a:r>
              <a:rPr lang="en-US" sz="1800" dirty="0"/>
              <a:t>That each half of the brain can function independently</a:t>
            </a:r>
          </a:p>
          <a:p>
            <a:r>
              <a:rPr lang="en-US" sz="1800" dirty="0" smtClean="0"/>
              <a:t>That while each brain can act independently, with communication they can  work together </a:t>
            </a:r>
          </a:p>
          <a:p>
            <a:r>
              <a:rPr lang="en-US" sz="1800" dirty="0" smtClean="0"/>
              <a:t>That each half of the brain can compensate for the other half </a:t>
            </a:r>
          </a:p>
        </p:txBody>
      </p:sp>
    </p:spTree>
    <p:extLst>
      <p:ext uri="{BB962C8B-B14F-4D97-AF65-F5344CB8AC3E}">
        <p14:creationId xmlns:p14="http://schemas.microsoft.com/office/powerpoint/2010/main" val="32689349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999" y="228600"/>
            <a:ext cx="7620000" cy="7571303"/>
          </a:xfrm>
          <a:prstGeom prst="rect">
            <a:avLst/>
          </a:prstGeom>
        </p:spPr>
        <p:txBody>
          <a:bodyPr wrap="square">
            <a:spAutoFit/>
          </a:bodyPr>
          <a:lstStyle/>
          <a:p>
            <a:r>
              <a:rPr lang="en-US" b="1" dirty="0" smtClean="0">
                <a:solidFill>
                  <a:srgbClr val="0070C0"/>
                </a:solidFill>
                <a:effectLst>
                  <a:outerShdw blurRad="50000" dist="30000" dir="5400000" algn="tl" rotWithShape="0">
                    <a:srgbClr val="000000">
                      <a:alpha val="30000"/>
                    </a:srgbClr>
                  </a:outerShdw>
                </a:effectLst>
              </a:rPr>
              <a:t>Neuropsychology: Left </a:t>
            </a:r>
            <a:r>
              <a:rPr lang="en-US" b="1" dirty="0">
                <a:solidFill>
                  <a:srgbClr val="0070C0"/>
                </a:solidFill>
                <a:effectLst>
                  <a:outerShdw blurRad="50000" dist="30000" dir="5400000" algn="tl" rotWithShape="0">
                    <a:srgbClr val="000000">
                      <a:alpha val="30000"/>
                    </a:srgbClr>
                  </a:outerShdw>
                </a:effectLst>
              </a:rPr>
              <a:t>Brain Narrative (The Interpreter)  </a:t>
            </a:r>
            <a:endParaRPr lang="en-US" b="1" dirty="0" smtClean="0">
              <a:solidFill>
                <a:srgbClr val="0070C0"/>
              </a:solidFill>
              <a:effectLst>
                <a:outerShdw blurRad="50000" dist="30000" dir="5400000" algn="tl" rotWithShape="0">
                  <a:srgbClr val="000000">
                    <a:alpha val="30000"/>
                  </a:srgbClr>
                </a:outerShdw>
              </a:effectLst>
            </a:endParaRPr>
          </a:p>
          <a:p>
            <a:endParaRPr lang="en-US" b="1" dirty="0" smtClean="0">
              <a:solidFill>
                <a:srgbClr val="0070C0"/>
              </a:solidFill>
              <a:effectLst>
                <a:outerShdw blurRad="50000" dist="30000" dir="5400000" algn="tl" rotWithShape="0">
                  <a:srgbClr val="000000">
                    <a:alpha val="30000"/>
                  </a:srgbClr>
                </a:outerShdw>
              </a:effectLst>
            </a:endParaRPr>
          </a:p>
          <a:p>
            <a:pPr marL="285750" indent="-285750">
              <a:buFont typeface="Wingdings" panose="05000000000000000000" pitchFamily="2" charset="2"/>
              <a:buChar char="ü"/>
            </a:pPr>
            <a:r>
              <a:rPr lang="en-US" b="1" dirty="0" smtClean="0">
                <a:solidFill>
                  <a:srgbClr val="0070C0"/>
                </a:solidFill>
                <a:effectLst>
                  <a:outerShdw blurRad="50000" dist="30000" dir="5400000" algn="tl" rotWithShape="0">
                    <a:srgbClr val="000000">
                      <a:alpha val="30000"/>
                    </a:srgbClr>
                  </a:outerShdw>
                </a:effectLst>
              </a:rPr>
              <a:t>similar </a:t>
            </a:r>
            <a:r>
              <a:rPr lang="en-US" b="1" dirty="0">
                <a:solidFill>
                  <a:srgbClr val="0070C0"/>
                </a:solidFill>
                <a:effectLst>
                  <a:outerShdw blurRad="50000" dist="30000" dir="5400000" algn="tl" rotWithShape="0">
                    <a:srgbClr val="000000">
                      <a:alpha val="30000"/>
                    </a:srgbClr>
                  </a:outerShdw>
                </a:effectLst>
              </a:rPr>
              <a:t>to  the theories of Psychology theory of Confabulation</a:t>
            </a:r>
          </a:p>
          <a:p>
            <a:r>
              <a:rPr lang="en-US" b="1" dirty="0">
                <a:solidFill>
                  <a:srgbClr val="0070C0"/>
                </a:solidFill>
                <a:effectLst>
                  <a:outerShdw blurRad="50000" dist="30000" dir="5400000" algn="tl" rotWithShape="0">
                    <a:srgbClr val="000000">
                      <a:alpha val="30000"/>
                    </a:srgbClr>
                  </a:outerShdw>
                </a:effectLst>
              </a:rPr>
              <a:t>    and the Gestalt idea of completion</a:t>
            </a:r>
          </a:p>
          <a:p>
            <a:endParaRPr lang="en-US" b="1" dirty="0">
              <a:solidFill>
                <a:prstClr val="black"/>
              </a:solidFill>
              <a:latin typeface="Verdana, Arial, Helvetica"/>
            </a:endParaRPr>
          </a:p>
          <a:p>
            <a:endParaRPr lang="en-US" b="1" dirty="0" smtClean="0">
              <a:solidFill>
                <a:prstClr val="black"/>
              </a:solidFill>
              <a:latin typeface="Verdana, Arial, Helvetica"/>
            </a:endParaRPr>
          </a:p>
          <a:p>
            <a:r>
              <a:rPr lang="en-US" b="1" dirty="0" smtClean="0">
                <a:solidFill>
                  <a:prstClr val="black"/>
                </a:solidFill>
                <a:latin typeface="Verdana, Arial, Helvetica"/>
              </a:rPr>
              <a:t>The interpreter </a:t>
            </a:r>
            <a:r>
              <a:rPr lang="en-US" b="1" dirty="0">
                <a:solidFill>
                  <a:prstClr val="black"/>
                </a:solidFill>
                <a:latin typeface="Verdana, Arial, Helvetica"/>
              </a:rPr>
              <a:t>in our left </a:t>
            </a:r>
            <a:r>
              <a:rPr lang="en-US" b="1" dirty="0" smtClean="0">
                <a:solidFill>
                  <a:prstClr val="black"/>
                </a:solidFill>
                <a:latin typeface="Verdana, Arial, Helvetica"/>
              </a:rPr>
              <a:t>hemisphere</a:t>
            </a:r>
          </a:p>
          <a:p>
            <a:pPr marL="285750" indent="-285750">
              <a:buFont typeface="Arial" panose="020B0604020202020204" pitchFamily="34" charset="0"/>
              <a:buChar char="•"/>
            </a:pPr>
            <a:r>
              <a:rPr lang="en-US" dirty="0" smtClean="0">
                <a:solidFill>
                  <a:prstClr val="black"/>
                </a:solidFill>
              </a:rPr>
              <a:t>constructs a story about why we act the way we do</a:t>
            </a:r>
          </a:p>
          <a:p>
            <a:pPr marL="285750" indent="-285750">
              <a:buFont typeface="Arial" panose="020B0604020202020204" pitchFamily="34" charset="0"/>
              <a:buChar char="•"/>
            </a:pPr>
            <a:r>
              <a:rPr lang="en-US" dirty="0" smtClean="0">
                <a:solidFill>
                  <a:prstClr val="black"/>
                </a:solidFill>
              </a:rPr>
              <a:t>constructs </a:t>
            </a:r>
            <a:r>
              <a:rPr lang="en-US" dirty="0">
                <a:solidFill>
                  <a:prstClr val="black"/>
                </a:solidFill>
              </a:rPr>
              <a:t>our conscious </a:t>
            </a:r>
            <a:r>
              <a:rPr lang="en-US" dirty="0" smtClean="0">
                <a:solidFill>
                  <a:prstClr val="black"/>
                </a:solidFill>
              </a:rPr>
              <a:t>reality</a:t>
            </a:r>
          </a:p>
          <a:p>
            <a:pPr marL="285750" indent="-285750">
              <a:buFont typeface="Arial" panose="020B0604020202020204" pitchFamily="34" charset="0"/>
              <a:buChar char="•"/>
            </a:pPr>
            <a:r>
              <a:rPr lang="en-US" dirty="0" smtClean="0">
                <a:solidFill>
                  <a:prstClr val="black"/>
                </a:solidFill>
              </a:rPr>
              <a:t>conscious </a:t>
            </a:r>
            <a:r>
              <a:rPr lang="en-US" dirty="0">
                <a:solidFill>
                  <a:prstClr val="black"/>
                </a:solidFill>
              </a:rPr>
              <a:t>life is </a:t>
            </a:r>
            <a:r>
              <a:rPr lang="en-US" dirty="0" smtClean="0">
                <a:solidFill>
                  <a:prstClr val="black"/>
                </a:solidFill>
              </a:rPr>
              <a:t>a (constructed) "afterthought</a:t>
            </a:r>
            <a:r>
              <a:rPr lang="en-US" dirty="0">
                <a:solidFill>
                  <a:prstClr val="black"/>
                </a:solidFill>
              </a:rPr>
              <a:t>" </a:t>
            </a:r>
            <a:endParaRPr lang="en-US" b="1" dirty="0" smtClean="0">
              <a:solidFill>
                <a:prstClr val="black"/>
              </a:solidFill>
            </a:endParaRPr>
          </a:p>
          <a:p>
            <a:endParaRPr lang="en-US" b="1" dirty="0" smtClean="0">
              <a:solidFill>
                <a:prstClr val="black"/>
              </a:solidFill>
            </a:endParaRPr>
          </a:p>
          <a:p>
            <a:r>
              <a:rPr lang="en-US" b="1" dirty="0" smtClean="0">
                <a:solidFill>
                  <a:prstClr val="black"/>
                </a:solidFill>
              </a:rPr>
              <a:t>Thousands/millions </a:t>
            </a:r>
            <a:r>
              <a:rPr lang="en-US" b="1" dirty="0">
                <a:solidFill>
                  <a:prstClr val="black"/>
                </a:solidFill>
              </a:rPr>
              <a:t>of brain activities are relatively independent of </a:t>
            </a:r>
            <a:r>
              <a:rPr lang="en-US" b="1" dirty="0" smtClean="0">
                <a:solidFill>
                  <a:prstClr val="black"/>
                </a:solidFill>
              </a:rPr>
              <a:t>independent of one </a:t>
            </a:r>
            <a:r>
              <a:rPr lang="en-US" b="1" dirty="0">
                <a:solidFill>
                  <a:prstClr val="black"/>
                </a:solidFill>
              </a:rPr>
              <a:t>another </a:t>
            </a:r>
          </a:p>
          <a:p>
            <a:pPr marL="285750" indent="-285750">
              <a:buFont typeface="Arial" panose="020B0604020202020204" pitchFamily="34" charset="0"/>
              <a:buChar char="•"/>
            </a:pPr>
            <a:r>
              <a:rPr lang="en-US" dirty="0">
                <a:solidFill>
                  <a:prstClr val="black"/>
                </a:solidFill>
              </a:rPr>
              <a:t>outside the realm of conscious experience.  </a:t>
            </a:r>
          </a:p>
          <a:p>
            <a:pPr marL="285750" indent="-285750">
              <a:buFont typeface="Arial" panose="020B0604020202020204" pitchFamily="34" charset="0"/>
              <a:buChar char="•"/>
            </a:pPr>
            <a:r>
              <a:rPr lang="en-US" dirty="0">
                <a:solidFill>
                  <a:prstClr val="black"/>
                </a:solidFill>
              </a:rPr>
              <a:t>they affect body movements, emotions, thoughts, </a:t>
            </a:r>
            <a:r>
              <a:rPr lang="en-US" dirty="0" smtClean="0">
                <a:solidFill>
                  <a:prstClr val="black"/>
                </a:solidFill>
              </a:rPr>
              <a:t>....</a:t>
            </a:r>
            <a:r>
              <a:rPr lang="en-US" dirty="0">
                <a:solidFill>
                  <a:prstClr val="black"/>
                </a:solidFill>
              </a:rPr>
              <a:t> </a:t>
            </a:r>
            <a:endParaRPr lang="en-US" dirty="0" smtClean="0">
              <a:solidFill>
                <a:prstClr val="black"/>
              </a:solidFill>
            </a:endParaRPr>
          </a:p>
          <a:p>
            <a:endParaRPr lang="en-US" dirty="0" smtClean="0">
              <a:solidFill>
                <a:prstClr val="black"/>
              </a:solidFill>
            </a:endParaRPr>
          </a:p>
          <a:p>
            <a:r>
              <a:rPr lang="en-US" dirty="0" smtClean="0">
                <a:solidFill>
                  <a:prstClr val="black"/>
                </a:solidFill>
              </a:rPr>
              <a:t>However, once the </a:t>
            </a:r>
            <a:r>
              <a:rPr lang="en-US" dirty="0">
                <a:solidFill>
                  <a:prstClr val="black"/>
                </a:solidFill>
              </a:rPr>
              <a:t>brain </a:t>
            </a:r>
            <a:r>
              <a:rPr lang="en-US" dirty="0" smtClean="0">
                <a:solidFill>
                  <a:prstClr val="black"/>
                </a:solidFill>
              </a:rPr>
              <a:t>activity is </a:t>
            </a:r>
            <a:r>
              <a:rPr lang="en-US" dirty="0">
                <a:solidFill>
                  <a:prstClr val="black"/>
                </a:solidFill>
              </a:rPr>
              <a:t>expressed,  the expressions become events that the conscious system takes note of and that the interpreter must explain.</a:t>
            </a:r>
          </a:p>
          <a:p>
            <a:pPr marL="285750" indent="-285750">
              <a:buFont typeface="Arial" panose="020B0604020202020204" pitchFamily="34" charset="0"/>
              <a:buChar char="•"/>
            </a:pPr>
            <a:endParaRPr lang="en-US" dirty="0">
              <a:solidFill>
                <a:prstClr val="black"/>
              </a:solidFill>
            </a:endParaRPr>
          </a:p>
          <a:p>
            <a:endParaRPr lang="en-US" dirty="0" smtClean="0">
              <a:solidFill>
                <a:prstClr val="black"/>
              </a:solidFill>
            </a:endParaRPr>
          </a:p>
          <a:p>
            <a:pPr marL="285750" indent="-285750">
              <a:buFont typeface="Arial" panose="020B0604020202020204" pitchFamily="34" charset="0"/>
              <a:buChar char="•"/>
            </a:pPr>
            <a:endParaRPr lang="en-US" dirty="0">
              <a:solidFill>
                <a:prstClr val="black"/>
              </a:solidFill>
            </a:endParaRPr>
          </a:p>
          <a:p>
            <a:pPr marL="285750" indent="-285750">
              <a:buFont typeface="Arial" panose="020B0604020202020204" pitchFamily="34" charset="0"/>
              <a:buChar char="•"/>
            </a:pPr>
            <a:endParaRPr lang="en-US" dirty="0" smtClean="0">
              <a:solidFill>
                <a:prstClr val="black"/>
              </a:solidFill>
            </a:endParaRPr>
          </a:p>
          <a:p>
            <a:endParaRPr lang="en-US" dirty="0">
              <a:solidFill>
                <a:prstClr val="black"/>
              </a:solidFill>
            </a:endParaRPr>
          </a:p>
          <a:p>
            <a:pPr marL="285750" indent="-285750">
              <a:buFont typeface="Arial" panose="020B0604020202020204" pitchFamily="34" charset="0"/>
              <a:buChar char="•"/>
            </a:pPr>
            <a:endParaRPr lang="en-US" b="1" dirty="0" smtClean="0">
              <a:solidFill>
                <a:prstClr val="black"/>
              </a:solidFill>
              <a:latin typeface="Verdana, Arial, Helvetica"/>
            </a:endParaRPr>
          </a:p>
          <a:p>
            <a:endParaRPr lang="en-US" b="1" dirty="0">
              <a:solidFill>
                <a:prstClr val="black"/>
              </a:solidFill>
              <a:latin typeface="Verdana, Arial, Helvetica"/>
            </a:endParaRPr>
          </a:p>
          <a:p>
            <a:pPr marL="285750" indent="-285750">
              <a:buFont typeface="Wingdings" panose="05000000000000000000" pitchFamily="2" charset="2"/>
              <a:buChar char="ü"/>
            </a:pPr>
            <a:endParaRPr lang="en-US" b="1" dirty="0" smtClean="0">
              <a:solidFill>
                <a:srgbClr val="0070C0"/>
              </a:solidFill>
              <a:effectLst>
                <a:outerShdw blurRad="50000" dist="30000" dir="5400000" algn="tl" rotWithShape="0">
                  <a:srgbClr val="000000">
                    <a:alpha val="30000"/>
                  </a:srgbClr>
                </a:outerShdw>
              </a:effectLst>
            </a:endParaRPr>
          </a:p>
          <a:p>
            <a:pPr marL="285750" indent="-285750">
              <a:buFont typeface="Wingdings" panose="05000000000000000000" pitchFamily="2" charset="2"/>
              <a:buChar char="ü"/>
            </a:pPr>
            <a:endParaRPr lang="en-US" b="1" dirty="0">
              <a:solidFill>
                <a:srgbClr val="0070C0"/>
              </a:solidFill>
              <a:effectLst>
                <a:outerShdw blurRad="50000" dist="30000" dir="5400000" algn="tl" rotWithShape="0">
                  <a:srgbClr val="000000">
                    <a:alpha val="30000"/>
                  </a:srgbClr>
                </a:outerShdw>
              </a:effectLst>
            </a:endParaRPr>
          </a:p>
        </p:txBody>
      </p:sp>
      <p:sp>
        <p:nvSpPr>
          <p:cNvPr id="7" name="Rectangle 6"/>
          <p:cNvSpPr/>
          <p:nvPr/>
        </p:nvSpPr>
        <p:spPr>
          <a:xfrm>
            <a:off x="1164770" y="5105400"/>
            <a:ext cx="5414283" cy="1477328"/>
          </a:xfrm>
          <a:prstGeom prst="rect">
            <a:avLst/>
          </a:prstGeom>
        </p:spPr>
        <p:txBody>
          <a:bodyPr wrap="square">
            <a:spAutoFit/>
          </a:bodyPr>
          <a:lstStyle/>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a:solidFill>
                <a:prstClr val="black"/>
              </a:solidFill>
            </a:endParaRPr>
          </a:p>
          <a:p>
            <a:r>
              <a:rPr lang="en-US" dirty="0">
                <a:solidFill>
                  <a:prstClr val="black"/>
                </a:solidFill>
              </a:rPr>
              <a:t>	</a:t>
            </a: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0157" y="1143000"/>
            <a:ext cx="214312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0088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12000">
              <a:srgbClr val="0070C0"/>
            </a:gs>
            <a:gs pos="45000">
              <a:srgbClr val="FFFF00"/>
            </a:gs>
            <a:gs pos="64000">
              <a:srgbClr val="01A78F"/>
            </a:gs>
            <a:gs pos="91000">
              <a:srgbClr val="3366FF"/>
            </a:gs>
          </a:gsLst>
          <a:lin ang="7800000" scaled="0"/>
          <a:tileRect/>
        </a:gradFill>
        <a:effectLst/>
      </p:bgPr>
    </p:bg>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644050"/>
            <a:ext cx="2925076"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loud Callout 2"/>
          <p:cNvSpPr/>
          <p:nvPr/>
        </p:nvSpPr>
        <p:spPr>
          <a:xfrm rot="1963967">
            <a:off x="3193412" y="325090"/>
            <a:ext cx="4627097" cy="3023943"/>
          </a:xfrm>
          <a:prstGeom prst="cloudCallou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EB80A">
                  <a:lumMod val="20000"/>
                  <a:lumOff val="80000"/>
                </a:srgbClr>
              </a:solidFill>
            </a:endParaRP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74709">
            <a:off x="4459115" y="792149"/>
            <a:ext cx="2447016" cy="1776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54345" y="3810000"/>
            <a:ext cx="4953000" cy="1569660"/>
          </a:xfrm>
          <a:prstGeom prst="rect">
            <a:avLst/>
          </a:prstGeom>
          <a:noFill/>
        </p:spPr>
        <p:txBody>
          <a:bodyPr wrap="square" rtlCol="0">
            <a:spAutoFit/>
          </a:bodyPr>
          <a:lstStyle/>
          <a:p>
            <a:endParaRPr lang="en-US" sz="2000" dirty="0">
              <a:solidFill>
                <a:prstClr val="black"/>
              </a:solidFill>
            </a:endParaRPr>
          </a:p>
          <a:p>
            <a:endParaRPr lang="en-US" dirty="0">
              <a:solidFill>
                <a:prstClr val="black"/>
              </a:solidFill>
            </a:endParaRPr>
          </a:p>
          <a:p>
            <a:r>
              <a:rPr lang="en-US" sz="2000" dirty="0" smtClean="0">
                <a:solidFill>
                  <a:prstClr val="black"/>
                </a:solidFill>
              </a:rPr>
              <a:t>Dr. Michael S. </a:t>
            </a:r>
            <a:r>
              <a:rPr lang="en-US" sz="2000" dirty="0" err="1" smtClean="0">
                <a:solidFill>
                  <a:prstClr val="black"/>
                </a:solidFill>
              </a:rPr>
              <a:t>Gazzaniga</a:t>
            </a:r>
            <a:r>
              <a:rPr lang="en-US" sz="2000" dirty="0" smtClean="0">
                <a:solidFill>
                  <a:prstClr val="black"/>
                </a:solidFill>
              </a:rPr>
              <a:t>:  Hmmm</a:t>
            </a:r>
            <a:r>
              <a:rPr lang="en-US" sz="2000" dirty="0">
                <a:solidFill>
                  <a:prstClr val="black"/>
                </a:solidFill>
              </a:rPr>
              <a:t>. </a:t>
            </a:r>
            <a:endParaRPr lang="en-US" sz="2000" dirty="0" smtClean="0">
              <a:solidFill>
                <a:prstClr val="black"/>
              </a:solidFill>
            </a:endParaRPr>
          </a:p>
          <a:p>
            <a:r>
              <a:rPr lang="en-US" sz="2000" dirty="0">
                <a:solidFill>
                  <a:prstClr val="black"/>
                </a:solidFill>
              </a:rPr>
              <a:t> </a:t>
            </a:r>
            <a:r>
              <a:rPr lang="en-US" sz="2000" dirty="0" smtClean="0">
                <a:solidFill>
                  <a:prstClr val="black"/>
                </a:solidFill>
              </a:rPr>
              <a:t>     Who’s </a:t>
            </a:r>
            <a:r>
              <a:rPr lang="en-US" sz="2000" dirty="0">
                <a:solidFill>
                  <a:prstClr val="black"/>
                </a:solidFill>
              </a:rPr>
              <a:t>driving the submarine?</a:t>
            </a:r>
          </a:p>
          <a:p>
            <a:r>
              <a:rPr lang="en-US" dirty="0">
                <a:solidFill>
                  <a:prstClr val="black"/>
                </a:solidFill>
              </a:rPr>
              <a:t>    </a:t>
            </a:r>
          </a:p>
        </p:txBody>
      </p:sp>
      <p:sp>
        <p:nvSpPr>
          <p:cNvPr id="2" name="Rectangle 1"/>
          <p:cNvSpPr/>
          <p:nvPr/>
        </p:nvSpPr>
        <p:spPr>
          <a:xfrm>
            <a:off x="3954345" y="6019800"/>
            <a:ext cx="4953000" cy="646331"/>
          </a:xfrm>
          <a:prstGeom prst="rect">
            <a:avLst/>
          </a:prstGeom>
        </p:spPr>
        <p:txBody>
          <a:bodyPr wrap="square">
            <a:spAutoFit/>
          </a:bodyPr>
          <a:lstStyle/>
          <a:p>
            <a:r>
              <a:rPr lang="en-US" dirty="0">
                <a:solidFill>
                  <a:srgbClr val="292934"/>
                </a:solidFill>
                <a:hlinkClick r:id="rId5"/>
              </a:rPr>
              <a:t>https://www.youtube.com/watch?v=laRyswIO_-</a:t>
            </a:r>
            <a:r>
              <a:rPr lang="en-US" dirty="0" smtClean="0">
                <a:solidFill>
                  <a:srgbClr val="292934"/>
                </a:solidFill>
                <a:hlinkClick r:id="rId5"/>
              </a:rPr>
              <a:t>g</a:t>
            </a:r>
            <a:endParaRPr lang="en-US" dirty="0" smtClean="0">
              <a:solidFill>
                <a:srgbClr val="292934"/>
              </a:solidFill>
            </a:endParaRPr>
          </a:p>
          <a:p>
            <a:endParaRPr lang="en-US" dirty="0">
              <a:solidFill>
                <a:srgbClr val="292934"/>
              </a:solidFill>
            </a:endParaRPr>
          </a:p>
        </p:txBody>
      </p:sp>
    </p:spTree>
    <p:extLst>
      <p:ext uri="{BB962C8B-B14F-4D97-AF65-F5344CB8AC3E}">
        <p14:creationId xmlns:p14="http://schemas.microsoft.com/office/powerpoint/2010/main" val="1682952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381000" y="1447800"/>
            <a:ext cx="8839199" cy="5562600"/>
          </a:xfrm>
        </p:spPr>
        <p:txBody>
          <a:bodyPr>
            <a:normAutofit fontScale="70000" lnSpcReduction="20000"/>
          </a:bodyPr>
          <a:lstStyle/>
          <a:p>
            <a:pPr>
              <a:buNone/>
            </a:pPr>
            <a:endParaRPr lang="en-US" dirty="0" smtClean="0"/>
          </a:p>
          <a:p>
            <a:pPr>
              <a:buNone/>
            </a:pPr>
            <a:endParaRPr lang="en-US" sz="3300" dirty="0" smtClean="0"/>
          </a:p>
          <a:p>
            <a:r>
              <a:rPr lang="en-US" sz="3300" dirty="0" smtClean="0"/>
              <a:t>Coma derives </a:t>
            </a:r>
            <a:r>
              <a:rPr lang="en-US" sz="3300" dirty="0"/>
              <a:t>from the ancient Greek word for </a:t>
            </a:r>
            <a:r>
              <a:rPr lang="en-US" sz="3300" dirty="0" smtClean="0"/>
              <a:t>sleep</a:t>
            </a:r>
          </a:p>
          <a:p>
            <a:r>
              <a:rPr lang="en-US" sz="3300" dirty="0" smtClean="0"/>
              <a:t>Coma is when a comatose </a:t>
            </a:r>
            <a:r>
              <a:rPr lang="en-US" sz="3300" dirty="0"/>
              <a:t>person lies unmoving, except for shallow breathing, indefinitely.  </a:t>
            </a:r>
            <a:endParaRPr lang="en-US" sz="3300" dirty="0" smtClean="0"/>
          </a:p>
          <a:p>
            <a:r>
              <a:rPr lang="en-US" sz="3300" dirty="0" smtClean="0"/>
              <a:t>People </a:t>
            </a:r>
            <a:r>
              <a:rPr lang="en-US" sz="3300" dirty="0"/>
              <a:t>can be in comas for a few hours up to years.  </a:t>
            </a:r>
            <a:endParaRPr lang="en-US" sz="3300" dirty="0" smtClean="0"/>
          </a:p>
          <a:p>
            <a:r>
              <a:rPr lang="en-US" sz="3300" dirty="0" smtClean="0"/>
              <a:t>They </a:t>
            </a:r>
            <a:r>
              <a:rPr lang="en-US" sz="3300" dirty="0"/>
              <a:t>appear dead to the outside world, except upon close inspection</a:t>
            </a:r>
            <a:r>
              <a:rPr lang="en-US" sz="3300" dirty="0" smtClean="0"/>
              <a:t>.</a:t>
            </a:r>
          </a:p>
          <a:p>
            <a:r>
              <a:rPr lang="en-US" sz="3300" dirty="0" smtClean="0"/>
              <a:t>Usually caused by trauma or brain injury</a:t>
            </a:r>
          </a:p>
          <a:p>
            <a:r>
              <a:rPr lang="en-US" sz="3300" dirty="0" smtClean="0"/>
              <a:t>When there is healing it’s a slow process</a:t>
            </a:r>
          </a:p>
          <a:p>
            <a:r>
              <a:rPr lang="en-US" sz="3300" dirty="0" smtClean="0"/>
              <a:t>Coma patients do not have the same signs as a person who’s asleep</a:t>
            </a:r>
          </a:p>
          <a:p>
            <a:r>
              <a:rPr lang="en-US" sz="3300" dirty="0" smtClean="0"/>
              <a:t>EEG is not consistent with sleep</a:t>
            </a:r>
          </a:p>
          <a:p>
            <a:r>
              <a:rPr lang="en-US" sz="3300" dirty="0" smtClean="0"/>
              <a:t>Cannot be woken up- Medical </a:t>
            </a:r>
            <a:r>
              <a:rPr lang="en-US" sz="3300" dirty="0"/>
              <a:t>intervention is required to maintain </a:t>
            </a:r>
            <a:r>
              <a:rPr lang="en-US" sz="3300" dirty="0" smtClean="0"/>
              <a:t>life (nutrients intravenously)</a:t>
            </a:r>
          </a:p>
          <a:p>
            <a:r>
              <a:rPr lang="en-US" sz="3300" dirty="0" smtClean="0"/>
              <a:t>There have been recent cases where a coma </a:t>
            </a:r>
            <a:r>
              <a:rPr lang="en-US" sz="3300" dirty="0"/>
              <a:t>patients can actually hear and remember things people say to them when they are in the coma.  </a:t>
            </a:r>
          </a:p>
          <a:p>
            <a:pPr lvl="1"/>
            <a:endParaRPr lang="en-US" sz="2000" dirty="0"/>
          </a:p>
        </p:txBody>
      </p:sp>
      <p:pic>
        <p:nvPicPr>
          <p:cNvPr id="10" name="Picture 9" descr="what is a coam.jpeg"/>
          <p:cNvPicPr>
            <a:picLocks noChangeAspect="1"/>
          </p:cNvPicPr>
          <p:nvPr/>
        </p:nvPicPr>
        <p:blipFill>
          <a:blip r:embed="rId3" cstate="print"/>
          <a:stretch>
            <a:fillRect/>
          </a:stretch>
        </p:blipFill>
        <p:spPr>
          <a:xfrm>
            <a:off x="381000" y="394291"/>
            <a:ext cx="3998686" cy="1447800"/>
          </a:xfrm>
          <a:prstGeom prst="rect">
            <a:avLst/>
          </a:prstGeom>
        </p:spPr>
      </p:pic>
    </p:spTree>
    <p:extLst>
      <p:ext uri="{BB962C8B-B14F-4D97-AF65-F5344CB8AC3E}">
        <p14:creationId xmlns:p14="http://schemas.microsoft.com/office/powerpoint/2010/main" val="388734172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1150257" y="1447800"/>
            <a:ext cx="3746501" cy="3649134"/>
          </a:xfrm>
        </p:spPr>
        <p:txBody>
          <a:bodyPr/>
          <a:lstStyle/>
          <a:p>
            <a:pPr>
              <a:buNone/>
            </a:pPr>
            <a:endParaRPr lang="en-US" dirty="0" smtClean="0"/>
          </a:p>
          <a:p>
            <a:pPr>
              <a:buNone/>
            </a:pPr>
            <a:endParaRPr lang="en-US" sz="2000" dirty="0" smtClean="0"/>
          </a:p>
          <a:p>
            <a:pPr>
              <a:buNone/>
            </a:pPr>
            <a:r>
              <a:rPr lang="en-US" sz="2000" dirty="0" smtClean="0"/>
              <a:t>Coma means deep sleep- </a:t>
            </a:r>
          </a:p>
          <a:p>
            <a:pPr lvl="1"/>
            <a:r>
              <a:rPr lang="en-US" sz="2000" dirty="0" smtClean="0"/>
              <a:t>but is it deep sleep?</a:t>
            </a:r>
            <a:endParaRPr lang="en-US" sz="2000" dirty="0"/>
          </a:p>
        </p:txBody>
      </p:sp>
      <p:pic>
        <p:nvPicPr>
          <p:cNvPr id="10" name="Picture 9" descr="what is a coam.jpeg"/>
          <p:cNvPicPr>
            <a:picLocks noChangeAspect="1"/>
          </p:cNvPicPr>
          <p:nvPr/>
        </p:nvPicPr>
        <p:blipFill>
          <a:blip r:embed="rId3" cstate="print"/>
          <a:stretch>
            <a:fillRect/>
          </a:stretch>
        </p:blipFill>
        <p:spPr>
          <a:xfrm>
            <a:off x="1161143" y="762000"/>
            <a:ext cx="4630057" cy="1676400"/>
          </a:xfrm>
          <a:prstGeom prst="rect">
            <a:avLst/>
          </a:prstGeom>
        </p:spPr>
      </p:pic>
    </p:spTree>
    <p:extLst>
      <p:ext uri="{BB962C8B-B14F-4D97-AF65-F5344CB8AC3E}">
        <p14:creationId xmlns:p14="http://schemas.microsoft.com/office/powerpoint/2010/main" val="235863119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9963" y="6019800"/>
            <a:ext cx="7772400" cy="553998"/>
          </a:xfrm>
          <a:prstGeom prst="rect">
            <a:avLst/>
          </a:prstGeom>
        </p:spPr>
        <p:txBody>
          <a:bodyPr wrap="square">
            <a:spAutoFit/>
          </a:bodyPr>
          <a:lstStyle/>
          <a:p>
            <a:r>
              <a:rPr lang="en-US" sz="1200" dirty="0" smtClean="0">
                <a:solidFill>
                  <a:prstClr val="black"/>
                </a:solidFill>
                <a:hlinkClick r:id="rId2"/>
              </a:rPr>
              <a:t>http</a:t>
            </a:r>
            <a:r>
              <a:rPr lang="en-US" sz="1200" dirty="0">
                <a:solidFill>
                  <a:prstClr val="black"/>
                </a:solidFill>
                <a:hlinkClick r:id="rId2"/>
              </a:rPr>
              <a:t>://</a:t>
            </a:r>
            <a:r>
              <a:rPr lang="en-US" sz="1200" dirty="0" smtClean="0">
                <a:solidFill>
                  <a:prstClr val="black"/>
                </a:solidFill>
                <a:hlinkClick r:id="rId2"/>
              </a:rPr>
              <a:t>www.youtube.com/watch?v=KSKIkXvqruI&amp;list=UUbDdmTlTwoCUx2p7nScbUCw&amp;index=4&amp;feature=plcp</a:t>
            </a:r>
            <a:endParaRPr lang="en-US" sz="1200" dirty="0" smtClean="0">
              <a:solidFill>
                <a:prstClr val="black"/>
              </a:solidFill>
            </a:endParaRPr>
          </a:p>
          <a:p>
            <a:endParaRPr lang="en-US" dirty="0">
              <a:solidFill>
                <a:prstClr val="black"/>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612" y="2471737"/>
            <a:ext cx="2390775" cy="1914525"/>
          </a:xfrm>
          <a:prstGeom prst="rect">
            <a:avLst/>
          </a:prstGeom>
        </p:spPr>
      </p:pic>
      <p:sp>
        <p:nvSpPr>
          <p:cNvPr id="3" name="TextBox 2"/>
          <p:cNvSpPr txBox="1"/>
          <p:nvPr/>
        </p:nvSpPr>
        <p:spPr>
          <a:xfrm>
            <a:off x="1084521" y="5340720"/>
            <a:ext cx="8229600" cy="738664"/>
          </a:xfrm>
          <a:prstGeom prst="rect">
            <a:avLst/>
          </a:prstGeom>
          <a:noFill/>
        </p:spPr>
        <p:txBody>
          <a:bodyPr wrap="square" rtlCol="0">
            <a:spAutoFit/>
          </a:bodyPr>
          <a:lstStyle/>
          <a:p>
            <a:r>
              <a:rPr lang="en-US" sz="1400" dirty="0" smtClean="0">
                <a:solidFill>
                  <a:prstClr val="black"/>
                </a:solidFill>
              </a:rPr>
              <a:t>Alice in Wonderland </a:t>
            </a:r>
            <a:r>
              <a:rPr lang="en-US" sz="1400" dirty="0" smtClean="0">
                <a:solidFill>
                  <a:srgbClr val="002060"/>
                </a:solidFill>
                <a:hlinkClick r:id="rId4"/>
              </a:rPr>
              <a:t>https://www.youtube.com/watch?v=1BWWkXdOui4&amp;index=5&amp;list=UUbDdmTlTwoCUx2p7nScbUCw</a:t>
            </a:r>
            <a:endParaRPr lang="en-US" sz="1400" dirty="0" smtClean="0">
              <a:solidFill>
                <a:srgbClr val="002060"/>
              </a:solidFill>
            </a:endParaRPr>
          </a:p>
          <a:p>
            <a:endParaRPr lang="en-US" sz="1400" dirty="0" smtClean="0">
              <a:solidFill>
                <a:srgbClr val="002060"/>
              </a:solidFill>
            </a:endParaRPr>
          </a:p>
        </p:txBody>
      </p:sp>
      <p:sp>
        <p:nvSpPr>
          <p:cNvPr id="6" name="TextBox 5"/>
          <p:cNvSpPr txBox="1"/>
          <p:nvPr/>
        </p:nvSpPr>
        <p:spPr>
          <a:xfrm>
            <a:off x="1600200" y="762000"/>
            <a:ext cx="3296608" cy="369332"/>
          </a:xfrm>
          <a:prstGeom prst="rect">
            <a:avLst/>
          </a:prstGeom>
          <a:noFill/>
        </p:spPr>
        <p:txBody>
          <a:bodyPr wrap="none" rtlCol="0">
            <a:spAutoFit/>
          </a:bodyPr>
          <a:lstStyle/>
          <a:p>
            <a:r>
              <a:rPr lang="en-US" dirty="0" smtClean="0">
                <a:solidFill>
                  <a:prstClr val="black"/>
                </a:solidFill>
              </a:rPr>
              <a:t>MRI: your brain watching a movie</a:t>
            </a:r>
            <a:endParaRPr lang="en-US" dirty="0">
              <a:solidFill>
                <a:prstClr val="black"/>
              </a:solidFill>
            </a:endParaRPr>
          </a:p>
        </p:txBody>
      </p:sp>
      <p:sp>
        <p:nvSpPr>
          <p:cNvPr id="7" name="Rectangle 6"/>
          <p:cNvSpPr/>
          <p:nvPr/>
        </p:nvSpPr>
        <p:spPr>
          <a:xfrm>
            <a:off x="1084521" y="5713965"/>
            <a:ext cx="797654" cy="369332"/>
          </a:xfrm>
          <a:prstGeom prst="rect">
            <a:avLst/>
          </a:prstGeom>
        </p:spPr>
        <p:txBody>
          <a:bodyPr wrap="none">
            <a:spAutoFit/>
          </a:bodyPr>
          <a:lstStyle/>
          <a:p>
            <a:r>
              <a:rPr lang="en-US" dirty="0" smtClean="0">
                <a:solidFill>
                  <a:prstClr val="black"/>
                </a:solidFill>
              </a:rPr>
              <a:t>Avatar</a:t>
            </a:r>
            <a:endParaRPr lang="en-US" dirty="0">
              <a:solidFill>
                <a:prstClr val="black"/>
              </a:solidFill>
            </a:endParaRPr>
          </a:p>
        </p:txBody>
      </p:sp>
    </p:spTree>
    <p:extLst>
      <p:ext uri="{BB962C8B-B14F-4D97-AF65-F5344CB8AC3E}">
        <p14:creationId xmlns:p14="http://schemas.microsoft.com/office/powerpoint/2010/main" val="7160162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2590800" y="2133600"/>
            <a:ext cx="6400800" cy="2286000"/>
          </a:xfrm>
        </p:spPr>
        <p:txBody>
          <a:bodyPr/>
          <a:lstStyle/>
          <a:p>
            <a:r>
              <a:rPr lang="en-US" dirty="0" smtClean="0">
                <a:solidFill>
                  <a:schemeClr val="accent5">
                    <a:lumMod val="50000"/>
                  </a:schemeClr>
                </a:solidFill>
              </a:rPr>
              <a:t>Is it possible to share Thoughts and dreams?</a:t>
            </a:r>
            <a:endParaRPr lang="en-US" dirty="0">
              <a:solidFill>
                <a:schemeClr val="accent5">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419600"/>
            <a:ext cx="285908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4830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ell_l.jpg"/>
          <p:cNvPicPr>
            <a:picLocks noGrp="1" noChangeAspect="1"/>
          </p:cNvPicPr>
          <p:nvPr>
            <p:ph idx="1"/>
          </p:nvPr>
        </p:nvPicPr>
        <p:blipFill>
          <a:blip r:embed="rId2" cstate="print"/>
          <a:stretch>
            <a:fillRect/>
          </a:stretch>
        </p:blipFill>
        <p:spPr>
          <a:xfrm>
            <a:off x="3581400" y="1981200"/>
            <a:ext cx="3048000" cy="2286000"/>
          </a:xfrm>
        </p:spPr>
      </p:pic>
    </p:spTree>
    <p:extLst>
      <p:ext uri="{BB962C8B-B14F-4D97-AF65-F5344CB8AC3E}">
        <p14:creationId xmlns:p14="http://schemas.microsoft.com/office/powerpoint/2010/main" val="29094345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15000">
              <a:srgbClr val="0A128C"/>
            </a:gs>
            <a:gs pos="54000">
              <a:srgbClr val="181CC7"/>
            </a:gs>
            <a:gs pos="71000">
              <a:srgbClr val="7005D4"/>
            </a:gs>
            <a:gs pos="100000">
              <a:srgbClr val="8C3D91"/>
            </a:gs>
          </a:gsLst>
          <a:lin ang="72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03550" y="-457200"/>
            <a:ext cx="7406640" cy="1472184"/>
          </a:xfrm>
        </p:spPr>
        <p:txBody>
          <a:bodyPr/>
          <a:lstStyle/>
          <a:p>
            <a:r>
              <a:rPr lang="en-US" sz="2800" dirty="0" smtClean="0"/>
              <a:t>Synchronized Brain Waves</a:t>
            </a:r>
            <a:br>
              <a:rPr lang="en-US" sz="2800" dirty="0" smtClean="0"/>
            </a:br>
            <a:r>
              <a:rPr lang="en-US" sz="2400" dirty="0" smtClean="0"/>
              <a:t>enable rapid learning; new research 2014</a:t>
            </a:r>
            <a:endParaRPr lang="en-US" sz="2400" dirty="0"/>
          </a:p>
        </p:txBody>
      </p:sp>
      <p:sp>
        <p:nvSpPr>
          <p:cNvPr id="3" name="Subtitle 2"/>
          <p:cNvSpPr>
            <a:spLocks noGrp="1"/>
          </p:cNvSpPr>
          <p:nvPr>
            <p:ph type="subTitle" idx="1"/>
          </p:nvPr>
        </p:nvSpPr>
        <p:spPr>
          <a:xfrm>
            <a:off x="1095529" y="1143000"/>
            <a:ext cx="8012376" cy="2057400"/>
          </a:xfrm>
        </p:spPr>
        <p:txBody>
          <a:bodyPr>
            <a:normAutofit fontScale="70000" lnSpcReduction="20000"/>
          </a:bodyPr>
          <a:lstStyle/>
          <a:p>
            <a:r>
              <a:rPr lang="en-US" sz="2200" dirty="0"/>
              <a:t>Professor Earl K. Miller, </a:t>
            </a:r>
            <a:r>
              <a:rPr lang="en-US" sz="2200" dirty="0" smtClean="0"/>
              <a:t>MIT neuroscientist,</a:t>
            </a:r>
            <a:endParaRPr lang="en-US" sz="2200" dirty="0"/>
          </a:p>
          <a:p>
            <a:r>
              <a:rPr lang="en-US" sz="2300" dirty="0"/>
              <a:t>“If you can change your thoughts from moment to moment, you can’t be doing it by constantly making new connections and breaking them apart in your brain. Plasticity doesn’t happen on that kind of time </a:t>
            </a:r>
            <a:r>
              <a:rPr lang="en-US" sz="2300" dirty="0" smtClean="0"/>
              <a:t>scale.   </a:t>
            </a:r>
          </a:p>
          <a:p>
            <a:endParaRPr lang="en-US" sz="2300" dirty="0"/>
          </a:p>
          <a:p>
            <a:r>
              <a:rPr lang="en-US" sz="2300" dirty="0" smtClean="0"/>
              <a:t>There’s </a:t>
            </a:r>
            <a:r>
              <a:rPr lang="en-US" sz="2300" dirty="0"/>
              <a:t>got to be some way of dynamically establishing circuits to correspond to the thoughts we’re having in this moment, and then if we change our minds a moment later, those circuits break apart somehow</a:t>
            </a:r>
            <a:r>
              <a:rPr lang="en-US" sz="2300" dirty="0" smtClean="0"/>
              <a:t>.”</a:t>
            </a:r>
            <a:r>
              <a:rPr lang="en-US" sz="1800" dirty="0" smtClean="0"/>
              <a:t> Category-learning results in new functional circuits between these two areas, and these functional circuits are rhythm-based…</a:t>
            </a:r>
            <a:endParaRPr lang="en-US" sz="2300"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619500"/>
            <a:ext cx="411480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62600" y="5105401"/>
            <a:ext cx="3064042" cy="1631216"/>
          </a:xfrm>
          <a:prstGeom prst="rect">
            <a:avLst/>
          </a:prstGeom>
          <a:noFill/>
        </p:spPr>
        <p:txBody>
          <a:bodyPr wrap="square" rtlCol="0">
            <a:spAutoFit/>
          </a:bodyPr>
          <a:lstStyle/>
          <a:p>
            <a:r>
              <a:rPr lang="en-US" sz="2000" dirty="0" smtClean="0">
                <a:solidFill>
                  <a:prstClr val="black"/>
                </a:solidFill>
              </a:rPr>
              <a:t>Prefrontal Cortex (blue)</a:t>
            </a:r>
          </a:p>
          <a:p>
            <a:r>
              <a:rPr lang="en-US" sz="2000" dirty="0" smtClean="0">
                <a:solidFill>
                  <a:prstClr val="black"/>
                </a:solidFill>
              </a:rPr>
              <a:t>    &amp; the Central Executive</a:t>
            </a:r>
          </a:p>
          <a:p>
            <a:endParaRPr lang="en-US" sz="2000" dirty="0" smtClean="0">
              <a:solidFill>
                <a:prstClr val="black"/>
              </a:solidFill>
            </a:endParaRPr>
          </a:p>
          <a:p>
            <a:r>
              <a:rPr lang="en-US" sz="2000" dirty="0" smtClean="0">
                <a:solidFill>
                  <a:prstClr val="black"/>
                </a:solidFill>
              </a:rPr>
              <a:t>Striatum  (red)</a:t>
            </a:r>
          </a:p>
          <a:p>
            <a:r>
              <a:rPr lang="en-US" sz="2000" dirty="0" smtClean="0">
                <a:solidFill>
                  <a:prstClr val="black"/>
                </a:solidFill>
              </a:rPr>
              <a:t>Memory formation</a:t>
            </a:r>
            <a:endParaRPr lang="en-US" sz="2000" dirty="0">
              <a:solidFill>
                <a:prstClr val="black"/>
              </a:solidFill>
            </a:endParaRPr>
          </a:p>
        </p:txBody>
      </p:sp>
      <p:cxnSp>
        <p:nvCxnSpPr>
          <p:cNvPr id="6" name="Straight Arrow Connector 5"/>
          <p:cNvCxnSpPr/>
          <p:nvPr/>
        </p:nvCxnSpPr>
        <p:spPr>
          <a:xfrm flipH="1" flipV="1">
            <a:off x="4159170" y="4549943"/>
            <a:ext cx="1295399" cy="9745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541804" y="4876800"/>
            <a:ext cx="1912765"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562600" y="3424791"/>
            <a:ext cx="3505200" cy="1461939"/>
          </a:xfrm>
          <a:prstGeom prst="rect">
            <a:avLst/>
          </a:prstGeom>
        </p:spPr>
        <p:txBody>
          <a:bodyPr wrap="square">
            <a:spAutoFit/>
          </a:bodyPr>
          <a:lstStyle/>
          <a:p>
            <a:pPr marL="27432">
              <a:spcBef>
                <a:spcPts val="600"/>
              </a:spcBef>
              <a:buClr>
                <a:srgbClr val="4F81BD"/>
              </a:buClr>
              <a:buSzPct val="80000"/>
              <a:defRPr/>
            </a:pPr>
            <a:r>
              <a:rPr lang="en-US" sz="1400" dirty="0" smtClean="0">
                <a:solidFill>
                  <a:srgbClr val="1F497D">
                    <a:shade val="30000"/>
                    <a:satMod val="150000"/>
                  </a:srgbClr>
                </a:solidFill>
              </a:rPr>
              <a:t>When learning,  the brain produces beta waves. </a:t>
            </a:r>
          </a:p>
          <a:p>
            <a:pPr marL="27432">
              <a:spcBef>
                <a:spcPts val="600"/>
              </a:spcBef>
              <a:buClr>
                <a:srgbClr val="4F81BD"/>
              </a:buClr>
              <a:buSzPct val="80000"/>
              <a:defRPr/>
            </a:pPr>
            <a:r>
              <a:rPr lang="en-US" sz="1400" dirty="0" smtClean="0">
                <a:solidFill>
                  <a:srgbClr val="1F497D">
                    <a:shade val="30000"/>
                    <a:satMod val="150000"/>
                  </a:srgbClr>
                </a:solidFill>
              </a:rPr>
              <a:t>The </a:t>
            </a:r>
            <a:r>
              <a:rPr lang="en-US" sz="1400" dirty="0">
                <a:solidFill>
                  <a:srgbClr val="1F497D">
                    <a:shade val="30000"/>
                    <a:satMod val="150000"/>
                  </a:srgbClr>
                </a:solidFill>
              </a:rPr>
              <a:t>striatum activates first, sees the pieces of the puzzle, then the prefrontal cortex </a:t>
            </a:r>
            <a:r>
              <a:rPr lang="en-US" sz="1400" dirty="0" smtClean="0">
                <a:solidFill>
                  <a:srgbClr val="1F497D">
                    <a:shade val="30000"/>
                    <a:satMod val="150000"/>
                  </a:srgbClr>
                </a:solidFill>
              </a:rPr>
              <a:t> </a:t>
            </a:r>
            <a:r>
              <a:rPr lang="en-US" sz="1400" dirty="0">
                <a:solidFill>
                  <a:srgbClr val="1F497D">
                    <a:shade val="30000"/>
                    <a:satMod val="150000"/>
                  </a:srgbClr>
                </a:solidFill>
              </a:rPr>
              <a:t>puts the pieces together, working in sync with the striatum. </a:t>
            </a:r>
          </a:p>
        </p:txBody>
      </p:sp>
    </p:spTree>
    <p:extLst>
      <p:ext uri="{BB962C8B-B14F-4D97-AF65-F5344CB8AC3E}">
        <p14:creationId xmlns:p14="http://schemas.microsoft.com/office/powerpoint/2010/main" val="1999480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3000">
              <a:srgbClr val="9999FF"/>
            </a:gs>
            <a:gs pos="55000">
              <a:srgbClr val="2E6792"/>
            </a:gs>
            <a:gs pos="71001">
              <a:srgbClr val="3333CC"/>
            </a:gs>
            <a:gs pos="81000">
              <a:srgbClr val="1170FF"/>
            </a:gs>
            <a:gs pos="100000">
              <a:srgbClr val="006699"/>
            </a:gs>
          </a:gsLst>
          <a:lin ang="1200000" scaled="0"/>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lstStyle/>
          <a:p>
            <a:r>
              <a:rPr lang="en-US" dirty="0" smtClean="0"/>
              <a:t>Are you </a:t>
            </a:r>
            <a:r>
              <a:rPr lang="en-US" smtClean="0"/>
              <a:t>a dreamer?</a:t>
            </a:r>
            <a:endParaRPr lang="en-US" dirty="0"/>
          </a:p>
        </p:txBody>
      </p:sp>
      <p:sp>
        <p:nvSpPr>
          <p:cNvPr id="3" name="Rectangle 2"/>
          <p:cNvSpPr/>
          <p:nvPr/>
        </p:nvSpPr>
        <p:spPr>
          <a:xfrm>
            <a:off x="1447800" y="5316301"/>
            <a:ext cx="5659883" cy="1200329"/>
          </a:xfrm>
          <a:prstGeom prst="rect">
            <a:avLst/>
          </a:prstGeom>
        </p:spPr>
        <p:txBody>
          <a:bodyPr wrap="none">
            <a:spAutoFit/>
          </a:bodyPr>
          <a:lstStyle/>
          <a:p>
            <a:pPr lvl="0"/>
            <a:r>
              <a:rPr lang="en-US" dirty="0" smtClean="0">
                <a:solidFill>
                  <a:prstClr val="black"/>
                </a:solidFill>
                <a:hlinkClick r:id="rId2"/>
              </a:rPr>
              <a:t>https</a:t>
            </a:r>
            <a:r>
              <a:rPr lang="en-US" dirty="0">
                <a:solidFill>
                  <a:prstClr val="black"/>
                </a:solidFill>
                <a:hlinkClick r:id="rId2"/>
              </a:rPr>
              <a:t>://www.youtube.com/watch?v=gavt1AbNcvc</a:t>
            </a:r>
            <a:endParaRPr lang="en-US" dirty="0">
              <a:solidFill>
                <a:prstClr val="black"/>
              </a:solidFill>
            </a:endParaRPr>
          </a:p>
          <a:p>
            <a:pPr lvl="0"/>
            <a:r>
              <a:rPr lang="en-US" dirty="0">
                <a:solidFill>
                  <a:prstClr val="black"/>
                </a:solidFill>
                <a:hlinkClick r:id="rId3"/>
              </a:rPr>
              <a:t>https://www.youtube.com/watch?v=T2NRZ6uS9ws&amp;t=19s</a:t>
            </a:r>
            <a:endParaRPr lang="en-US" dirty="0">
              <a:solidFill>
                <a:prstClr val="black"/>
              </a:solidFill>
            </a:endParaRPr>
          </a:p>
          <a:p>
            <a:endParaRPr lang="en-US" dirty="0" smtClean="0">
              <a:solidFill>
                <a:prstClr val="black"/>
              </a:solidFill>
            </a:endParaRPr>
          </a:p>
          <a:p>
            <a:endParaRPr lang="en-US" dirty="0">
              <a:solidFill>
                <a:prstClr val="black"/>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295400"/>
            <a:ext cx="3938892" cy="2763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95400" y="4299857"/>
            <a:ext cx="4548425" cy="923330"/>
          </a:xfrm>
          <a:prstGeom prst="rect">
            <a:avLst/>
          </a:prstGeom>
          <a:noFill/>
        </p:spPr>
        <p:txBody>
          <a:bodyPr wrap="none" rtlCol="0">
            <a:spAutoFit/>
          </a:bodyPr>
          <a:lstStyle/>
          <a:p>
            <a:r>
              <a:rPr lang="en-US" dirty="0" smtClean="0"/>
              <a:t>No one does it anymore. </a:t>
            </a:r>
          </a:p>
          <a:p>
            <a:r>
              <a:rPr lang="en-US" dirty="0" smtClean="0"/>
              <a:t>No one teaches it any more.</a:t>
            </a:r>
          </a:p>
          <a:p>
            <a:r>
              <a:rPr lang="en-US" dirty="0" smtClean="0"/>
              <a:t>Dream with our hands. Dream with our minds.</a:t>
            </a:r>
            <a:endParaRPr lang="en-US" dirty="0"/>
          </a:p>
        </p:txBody>
      </p:sp>
    </p:spTree>
    <p:extLst>
      <p:ext uri="{BB962C8B-B14F-4D97-AF65-F5344CB8AC3E}">
        <p14:creationId xmlns:p14="http://schemas.microsoft.com/office/powerpoint/2010/main" val="166087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0"/>
            <a:ext cx="7924800" cy="1143000"/>
          </a:xfrm>
        </p:spPr>
        <p:txBody>
          <a:bodyPr>
            <a:normAutofit fontScale="90000"/>
          </a:bodyPr>
          <a:lstStyle/>
          <a:p>
            <a:pPr algn="ctr"/>
            <a:r>
              <a:rPr lang="en-US" sz="3200" dirty="0" smtClean="0"/>
              <a:t/>
            </a:r>
            <a:br>
              <a:rPr lang="en-US" sz="3200" dirty="0" smtClean="0"/>
            </a:br>
            <a:r>
              <a:rPr lang="en-US" sz="3200" dirty="0" smtClean="0"/>
              <a:t/>
            </a:r>
            <a:br>
              <a:rPr lang="en-US" sz="3200" dirty="0" smtClean="0"/>
            </a:br>
            <a:endParaRPr lang="en-US" sz="3200" dirty="0"/>
          </a:p>
        </p:txBody>
      </p:sp>
      <p:sp>
        <p:nvSpPr>
          <p:cNvPr id="3" name="Subtitle 2"/>
          <p:cNvSpPr>
            <a:spLocks noGrp="1"/>
          </p:cNvSpPr>
          <p:nvPr>
            <p:ph type="subTitle" idx="1"/>
          </p:nvPr>
        </p:nvSpPr>
        <p:spPr>
          <a:xfrm>
            <a:off x="3429000" y="838200"/>
            <a:ext cx="5334000" cy="4800600"/>
          </a:xfrm>
        </p:spPr>
        <p:txBody>
          <a:bodyPr>
            <a:normAutofit fontScale="92500" lnSpcReduction="20000"/>
          </a:bodyPr>
          <a:lstStyle/>
          <a:p>
            <a:r>
              <a:rPr lang="en-US" sz="2400" dirty="0" smtClean="0">
                <a:solidFill>
                  <a:srgbClr val="0070C0"/>
                </a:solidFill>
                <a:cs typeface="Arial" pitchFamily="34" charset="0"/>
              </a:rPr>
              <a:t>“You have been entrusted with the care and feeding of the most extraordinary and complex creation in the universe. </a:t>
            </a:r>
          </a:p>
          <a:p>
            <a:pPr algn="l"/>
            <a:r>
              <a:rPr lang="en-US" sz="2400" dirty="0" smtClean="0">
                <a:solidFill>
                  <a:srgbClr val="0070C0"/>
                </a:solidFill>
                <a:cs typeface="Arial" pitchFamily="34" charset="0"/>
              </a:rPr>
              <a:t> </a:t>
            </a:r>
          </a:p>
          <a:p>
            <a:pPr algn="l"/>
            <a:r>
              <a:rPr lang="en-US" sz="2400" dirty="0" smtClean="0">
                <a:solidFill>
                  <a:srgbClr val="0070C0"/>
                </a:solidFill>
                <a:cs typeface="Arial" pitchFamily="34" charset="0"/>
              </a:rPr>
              <a:t>Home to your mind and personality,  your brain houses your cherished memories and future hopes.  </a:t>
            </a:r>
          </a:p>
          <a:p>
            <a:pPr algn="l"/>
            <a:endParaRPr lang="en-US" sz="2400" dirty="0" smtClean="0">
              <a:solidFill>
                <a:srgbClr val="0070C0"/>
              </a:solidFill>
              <a:cs typeface="Arial" pitchFamily="34" charset="0"/>
            </a:endParaRPr>
          </a:p>
          <a:p>
            <a:pPr algn="l"/>
            <a:r>
              <a:rPr lang="en-US" sz="2400" dirty="0" smtClean="0">
                <a:solidFill>
                  <a:srgbClr val="0070C0"/>
                </a:solidFill>
                <a:cs typeface="Arial" pitchFamily="34" charset="0"/>
              </a:rPr>
              <a:t>It orchestrates the symphony of consciousness that gives you purpose and passion, motion and emotion.”</a:t>
            </a:r>
          </a:p>
          <a:p>
            <a:pPr algn="l"/>
            <a:endParaRPr lang="en-US" dirty="0" smtClean="0">
              <a:solidFill>
                <a:srgbClr val="0070C0"/>
              </a:solidFill>
              <a:latin typeface="Arial" pitchFamily="34" charset="0"/>
              <a:cs typeface="Arial" pitchFamily="34" charset="0"/>
            </a:endParaRPr>
          </a:p>
          <a:p>
            <a:pPr algn="l"/>
            <a:endParaRPr lang="en-US" dirty="0" smtClean="0">
              <a:solidFill>
                <a:srgbClr val="0070C0"/>
              </a:solidFill>
              <a:latin typeface="Arial" pitchFamily="34" charset="0"/>
              <a:cs typeface="Arial" pitchFamily="34" charset="0"/>
            </a:endParaRPr>
          </a:p>
          <a:p>
            <a:pPr algn="l"/>
            <a:r>
              <a:rPr lang="en-US" i="1" dirty="0" smtClean="0">
                <a:solidFill>
                  <a:srgbClr val="0070C0"/>
                </a:solidFill>
                <a:cs typeface="Arial" pitchFamily="34" charset="0"/>
              </a:rPr>
              <a:t>But what do you really know about it ?</a:t>
            </a:r>
          </a:p>
          <a:p>
            <a:pPr algn="l"/>
            <a:endParaRPr lang="en-US" dirty="0" smtClean="0">
              <a:solidFill>
                <a:srgbClr val="0070C0"/>
              </a:solidFill>
              <a:latin typeface="Arial" pitchFamily="34" charset="0"/>
              <a:cs typeface="Arial" pitchFamily="34" charset="0"/>
            </a:endParaRPr>
          </a:p>
          <a:p>
            <a:pPr algn="l"/>
            <a:endParaRPr lang="en-US" dirty="0" smtClean="0">
              <a:solidFill>
                <a:srgbClr val="0070C0"/>
              </a:solidFill>
              <a:latin typeface="Arial" pitchFamily="34" charset="0"/>
              <a:cs typeface="Arial" pitchFamily="34" charset="0"/>
            </a:endParaRPr>
          </a:p>
          <a:p>
            <a:endParaRPr lang="en-US" dirty="0" smtClean="0">
              <a:solidFill>
                <a:schemeClr val="accent6">
                  <a:lumMod val="75000"/>
                </a:schemeClr>
              </a:solidFill>
            </a:endParaRPr>
          </a:p>
          <a:p>
            <a:endParaRPr lang="en-US" dirty="0">
              <a:solidFill>
                <a:schemeClr val="accent6">
                  <a:lumMod val="75000"/>
                </a:schemeClr>
              </a:solidFill>
            </a:endParaRPr>
          </a:p>
        </p:txBody>
      </p:sp>
      <p:pic>
        <p:nvPicPr>
          <p:cNvPr id="5" name="Picture 4" descr="fmri.jpeg"/>
          <p:cNvPicPr>
            <a:picLocks noChangeAspect="1"/>
          </p:cNvPicPr>
          <p:nvPr/>
        </p:nvPicPr>
        <p:blipFill>
          <a:blip r:embed="rId3" cstate="print"/>
          <a:stretch>
            <a:fillRect/>
          </a:stretch>
        </p:blipFill>
        <p:spPr>
          <a:xfrm>
            <a:off x="254000" y="1055914"/>
            <a:ext cx="2540000" cy="1524000"/>
          </a:xfrm>
          <a:prstGeom prst="rect">
            <a:avLst/>
          </a:prstGeom>
        </p:spPr>
      </p:pic>
      <p:pic>
        <p:nvPicPr>
          <p:cNvPr id="6" name="Picture 5" descr="subconscious.jpeg"/>
          <p:cNvPicPr>
            <a:picLocks noChangeAspect="1"/>
          </p:cNvPicPr>
          <p:nvPr/>
        </p:nvPicPr>
        <p:blipFill>
          <a:blip r:embed="rId4" cstate="print"/>
          <a:stretch>
            <a:fillRect/>
          </a:stretch>
        </p:blipFill>
        <p:spPr>
          <a:xfrm>
            <a:off x="1206953" y="2590800"/>
            <a:ext cx="2143125" cy="2133600"/>
          </a:xfrm>
          <a:prstGeom prst="rect">
            <a:avLst/>
          </a:prstGeom>
        </p:spPr>
      </p:pic>
      <p:sp>
        <p:nvSpPr>
          <p:cNvPr id="8" name="Rectangle 7"/>
          <p:cNvSpPr/>
          <p:nvPr/>
        </p:nvSpPr>
        <p:spPr>
          <a:xfrm>
            <a:off x="3429000" y="6019800"/>
            <a:ext cx="5257800" cy="338554"/>
          </a:xfrm>
          <a:prstGeom prst="rect">
            <a:avLst/>
          </a:prstGeom>
        </p:spPr>
        <p:txBody>
          <a:bodyPr wrap="square">
            <a:spAutoFit/>
          </a:bodyPr>
          <a:lstStyle/>
          <a:p>
            <a:r>
              <a:rPr lang="en-US" sz="1600" dirty="0">
                <a:solidFill>
                  <a:srgbClr val="0070C0"/>
                </a:solidFill>
                <a:latin typeface="Arial" pitchFamily="34" charset="0"/>
                <a:cs typeface="Arial" pitchFamily="34" charset="0"/>
              </a:rPr>
              <a:t>(Quote from Franklin Institute for Science Learning)</a:t>
            </a:r>
            <a:endParaRPr lang="en-US" dirty="0">
              <a:solidFill>
                <a:prstClr val="black"/>
              </a:solidFill>
            </a:endParaRPr>
          </a:p>
        </p:txBody>
      </p:sp>
    </p:spTree>
    <p:extLst>
      <p:ext uri="{BB962C8B-B14F-4D97-AF65-F5344CB8AC3E}">
        <p14:creationId xmlns:p14="http://schemas.microsoft.com/office/powerpoint/2010/main" val="166933948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13800000" scaled="0"/>
        </a:gradFill>
        <a:effectLst/>
      </p:bgPr>
    </p:bg>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715" t="16002" r="34427" b="5142"/>
          <a:stretch/>
        </p:blipFill>
        <p:spPr bwMode="auto">
          <a:xfrm>
            <a:off x="348343" y="4343400"/>
            <a:ext cx="2057400" cy="21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1072116" y="3177575"/>
            <a:ext cx="2857500" cy="1066800"/>
          </a:xfrm>
        </p:spPr>
        <p:txBody>
          <a:bodyPr/>
          <a:lstStyle/>
          <a:p>
            <a:r>
              <a:rPr lang="en-US" dirty="0" smtClean="0">
                <a:solidFill>
                  <a:srgbClr val="CCCCFF"/>
                </a:solidFill>
              </a:rPr>
              <a:t>Who is the real </a:t>
            </a:r>
            <a:br>
              <a:rPr lang="en-US" dirty="0" smtClean="0">
                <a:solidFill>
                  <a:srgbClr val="CCCCFF"/>
                </a:solidFill>
              </a:rPr>
            </a:br>
            <a:r>
              <a:rPr lang="en-US" dirty="0" smtClean="0">
                <a:solidFill>
                  <a:srgbClr val="CCCCFF"/>
                </a:solidFill>
              </a:rPr>
              <a:t>Jake Sully?</a:t>
            </a:r>
            <a:endParaRPr lang="en-US" dirty="0">
              <a:solidFill>
                <a:srgbClr val="CCCCFF"/>
              </a:solidFill>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46" r="-5746"/>
          <a:stretch/>
        </p:blipFill>
        <p:spPr bwMode="auto">
          <a:xfrm>
            <a:off x="381000" y="381004"/>
            <a:ext cx="3543300" cy="2796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4484914"/>
            <a:ext cx="3048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267200" y="228604"/>
            <a:ext cx="4800601" cy="4585871"/>
          </a:xfrm>
          <a:prstGeom prst="rect">
            <a:avLst/>
          </a:prstGeom>
          <a:noFill/>
        </p:spPr>
        <p:txBody>
          <a:bodyPr wrap="square" rtlCol="0">
            <a:spAutoFit/>
          </a:bodyPr>
          <a:lstStyle/>
          <a:p>
            <a:r>
              <a:rPr lang="en-US" dirty="0">
                <a:solidFill>
                  <a:srgbClr val="CCCCFF"/>
                </a:solidFill>
              </a:rPr>
              <a:t>Critical Thinking Questions:</a:t>
            </a:r>
          </a:p>
          <a:p>
            <a:r>
              <a:rPr lang="en-US" sz="2000" dirty="0">
                <a:solidFill>
                  <a:srgbClr val="CCCCFF"/>
                </a:solidFill>
              </a:rPr>
              <a:t>is the mind part of the brain and body?  </a:t>
            </a:r>
          </a:p>
          <a:p>
            <a:r>
              <a:rPr lang="en-US" sz="2000" dirty="0">
                <a:solidFill>
                  <a:srgbClr val="CCCCFF"/>
                </a:solidFill>
              </a:rPr>
              <a:t>If they are distinct,  how do they interact? </a:t>
            </a:r>
          </a:p>
          <a:p>
            <a:endParaRPr lang="en-US" sz="2000" dirty="0">
              <a:solidFill>
                <a:srgbClr val="CCCCFF"/>
              </a:solidFill>
            </a:endParaRPr>
          </a:p>
          <a:p>
            <a:r>
              <a:rPr lang="en-US" sz="2000" dirty="0">
                <a:solidFill>
                  <a:srgbClr val="CCCCFF"/>
                </a:solidFill>
              </a:rPr>
              <a:t>Does the answer change the way we learn, engineer robots or design tech? Should robots have the same rights as humans?</a:t>
            </a:r>
          </a:p>
          <a:p>
            <a:endParaRPr lang="en-US" dirty="0">
              <a:solidFill>
                <a:srgbClr val="CCCCFF"/>
              </a:solidFill>
            </a:endParaRPr>
          </a:p>
          <a:p>
            <a:r>
              <a:rPr lang="en-US" sz="2000" dirty="0">
                <a:solidFill>
                  <a:srgbClr val="CCCCFF"/>
                </a:solidFill>
              </a:rPr>
              <a:t>In what ways does this change or affect identity and the idea of who you are and how you got to be that way?</a:t>
            </a:r>
          </a:p>
          <a:p>
            <a:endParaRPr lang="en-US" dirty="0">
              <a:solidFill>
                <a:srgbClr val="CCCCFF"/>
              </a:solidFill>
            </a:endParaRPr>
          </a:p>
          <a:p>
            <a:r>
              <a:rPr lang="en-US" sz="2000" dirty="0">
                <a:solidFill>
                  <a:srgbClr val="CCCCFF"/>
                </a:solidFill>
              </a:rPr>
              <a:t>How vast is the mind? </a:t>
            </a:r>
          </a:p>
          <a:p>
            <a:r>
              <a:rPr lang="en-US" sz="2000" dirty="0">
                <a:solidFill>
                  <a:srgbClr val="CCCCFF"/>
                </a:solidFill>
              </a:rPr>
              <a:t>Is there a collective mind?</a:t>
            </a:r>
          </a:p>
          <a:p>
            <a:endParaRPr lang="en-US" dirty="0">
              <a:solidFill>
                <a:srgbClr val="CCCCFF"/>
              </a:solidFill>
            </a:endParaRPr>
          </a:p>
        </p:txBody>
      </p:sp>
      <p:sp>
        <p:nvSpPr>
          <p:cNvPr id="2" name="Rectangle 1"/>
          <p:cNvSpPr/>
          <p:nvPr/>
        </p:nvSpPr>
        <p:spPr>
          <a:xfrm>
            <a:off x="2514600" y="4517797"/>
            <a:ext cx="3004457" cy="1754326"/>
          </a:xfrm>
          <a:prstGeom prst="rect">
            <a:avLst/>
          </a:prstGeom>
        </p:spPr>
        <p:txBody>
          <a:bodyPr wrap="square">
            <a:spAutoFit/>
          </a:bodyPr>
          <a:lstStyle/>
          <a:p>
            <a:pPr lvl="0"/>
            <a:r>
              <a:rPr lang="en-US" dirty="0">
                <a:solidFill>
                  <a:prstClr val="white"/>
                </a:solidFill>
              </a:rPr>
              <a:t>If some of our brain is not active when we’re dreaming, and our body is paralyzed,  do we become less connected to our body and identify more with our mind?</a:t>
            </a:r>
            <a:endParaRPr lang="en-US" dirty="0">
              <a:solidFill>
                <a:prstClr val="white"/>
              </a:solidFill>
            </a:endParaRPr>
          </a:p>
        </p:txBody>
      </p:sp>
    </p:spTree>
    <p:extLst>
      <p:ext uri="{BB962C8B-B14F-4D97-AF65-F5344CB8AC3E}">
        <p14:creationId xmlns:p14="http://schemas.microsoft.com/office/powerpoint/2010/main" val="4062611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228600"/>
            <a:ext cx="8229600" cy="1066800"/>
          </a:xfrm>
        </p:spPr>
        <p:txBody>
          <a:bodyPr>
            <a:noAutofit/>
          </a:bodyPr>
          <a:lstStyle/>
          <a:p>
            <a:r>
              <a:rPr lang="en-US" sz="2400" b="1" cap="small" dirty="0" smtClean="0">
                <a:latin typeface="Perpetua Titling MT" panose="02020502060505020804" pitchFamily="18" charset="0"/>
              </a:rPr>
              <a:t>Marc Chagall</a:t>
            </a:r>
            <a:br>
              <a:rPr lang="en-US" sz="2400" b="1" cap="small" dirty="0" smtClean="0">
                <a:latin typeface="Perpetua Titling MT" panose="02020502060505020804" pitchFamily="18" charset="0"/>
              </a:rPr>
            </a:br>
            <a:r>
              <a:rPr lang="en-US" sz="2400" b="1" cap="small" dirty="0" smtClean="0">
                <a:latin typeface="Perpetua Titling MT" panose="02020502060505020804" pitchFamily="18" charset="0"/>
              </a:rPr>
              <a:t>Cow with a Parasol</a:t>
            </a:r>
            <a:endParaRPr lang="en-US" sz="2400" b="1" cap="small" dirty="0">
              <a:latin typeface="Perpetua Titling MT" panose="02020502060505020804" pitchFamily="18" charset="0"/>
            </a:endParaRPr>
          </a:p>
        </p:txBody>
      </p:sp>
      <p:pic>
        <p:nvPicPr>
          <p:cNvPr id="7" name="Content Placeholder 6" descr="cow w umbrella.jpeg"/>
          <p:cNvPicPr>
            <a:picLocks noGrp="1" noChangeAspect="1"/>
          </p:cNvPicPr>
          <p:nvPr>
            <p:ph idx="4294967295"/>
          </p:nvPr>
        </p:nvPicPr>
        <p:blipFill>
          <a:blip r:embed="rId2" cstate="print"/>
          <a:stretch>
            <a:fillRect/>
          </a:stretch>
        </p:blipFill>
        <p:spPr>
          <a:xfrm>
            <a:off x="228600" y="1843345"/>
            <a:ext cx="5334000" cy="4445000"/>
          </a:xfrm>
        </p:spPr>
      </p:pic>
      <p:sp>
        <p:nvSpPr>
          <p:cNvPr id="4" name="TextBox 3"/>
          <p:cNvSpPr txBox="1"/>
          <p:nvPr/>
        </p:nvSpPr>
        <p:spPr>
          <a:xfrm>
            <a:off x="5747085" y="3733800"/>
            <a:ext cx="3429000" cy="2554545"/>
          </a:xfrm>
          <a:prstGeom prst="rect">
            <a:avLst/>
          </a:prstGeom>
          <a:noFill/>
        </p:spPr>
        <p:txBody>
          <a:bodyPr wrap="square" rtlCol="0">
            <a:spAutoFit/>
          </a:bodyPr>
          <a:lstStyle/>
          <a:p>
            <a:r>
              <a:rPr lang="en-US" sz="2000" dirty="0">
                <a:solidFill>
                  <a:prstClr val="white"/>
                </a:solidFill>
              </a:rPr>
              <a:t>Cows have different meanings to different people, in different cultures. </a:t>
            </a:r>
          </a:p>
          <a:p>
            <a:endParaRPr lang="en-US" sz="2000" dirty="0">
              <a:solidFill>
                <a:prstClr val="white"/>
              </a:solidFill>
            </a:endParaRPr>
          </a:p>
          <a:p>
            <a:r>
              <a:rPr lang="en-US" sz="2000" dirty="0">
                <a:solidFill>
                  <a:prstClr val="white"/>
                </a:solidFill>
              </a:rPr>
              <a:t>Any image will have a different meaning depending on the dreamer and the context.</a:t>
            </a:r>
          </a:p>
        </p:txBody>
      </p:sp>
    </p:spTree>
    <p:extLst>
      <p:ext uri="{BB962C8B-B14F-4D97-AF65-F5344CB8AC3E}">
        <p14:creationId xmlns:p14="http://schemas.microsoft.com/office/powerpoint/2010/main" val="480299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990600"/>
            <a:ext cx="8652578"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6172200"/>
            <a:ext cx="7216591" cy="369332"/>
          </a:xfrm>
          <a:prstGeom prst="rect">
            <a:avLst/>
          </a:prstGeom>
          <a:noFill/>
        </p:spPr>
        <p:txBody>
          <a:bodyPr wrap="none" rtlCol="0">
            <a:spAutoFit/>
          </a:bodyPr>
          <a:lstStyle/>
          <a:p>
            <a:r>
              <a:rPr lang="en-US" dirty="0">
                <a:solidFill>
                  <a:prstClr val="white"/>
                </a:solidFill>
              </a:rPr>
              <a:t>Curtain, inspired by Chagall, for theatre performance of Fiddler on the Roof</a:t>
            </a:r>
          </a:p>
        </p:txBody>
      </p:sp>
    </p:spTree>
    <p:extLst>
      <p:ext uri="{BB962C8B-B14F-4D97-AF65-F5344CB8AC3E}">
        <p14:creationId xmlns:p14="http://schemas.microsoft.com/office/powerpoint/2010/main" val="973947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3819525" cy="5118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90763"/>
            <a:ext cx="3667125" cy="417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3832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rc chagall wedding.jpeg"/>
          <p:cNvPicPr>
            <a:picLocks noChangeAspect="1"/>
          </p:cNvPicPr>
          <p:nvPr/>
        </p:nvPicPr>
        <p:blipFill>
          <a:blip r:embed="rId2" cstate="print"/>
          <a:srcRect l="5486" t="6575" r="5486" b="6575"/>
          <a:stretch>
            <a:fillRect/>
          </a:stretch>
        </p:blipFill>
        <p:spPr>
          <a:xfrm>
            <a:off x="2362200" y="1191439"/>
            <a:ext cx="6400800" cy="5209361"/>
          </a:xfrm>
          <a:prstGeom prst="rect">
            <a:avLst/>
          </a:prstGeom>
        </p:spPr>
      </p:pic>
      <p:sp>
        <p:nvSpPr>
          <p:cNvPr id="6" name="TextBox 5"/>
          <p:cNvSpPr txBox="1"/>
          <p:nvPr/>
        </p:nvSpPr>
        <p:spPr>
          <a:xfrm>
            <a:off x="152400" y="1371600"/>
            <a:ext cx="2057400" cy="1938992"/>
          </a:xfrm>
          <a:prstGeom prst="rect">
            <a:avLst/>
          </a:prstGeom>
          <a:noFill/>
        </p:spPr>
        <p:txBody>
          <a:bodyPr wrap="square" rtlCol="0">
            <a:spAutoFit/>
          </a:bodyPr>
          <a:lstStyle/>
          <a:p>
            <a:r>
              <a:rPr lang="en-US" sz="2000" dirty="0">
                <a:solidFill>
                  <a:srgbClr val="C4652D">
                    <a:lumMod val="20000"/>
                    <a:lumOff val="80000"/>
                  </a:srgbClr>
                </a:solidFill>
              </a:rPr>
              <a:t>Sometimes we’re so happy we feel like we’re floating on air, like being in a dream</a:t>
            </a:r>
          </a:p>
        </p:txBody>
      </p:sp>
    </p:spTree>
    <p:extLst>
      <p:ext uri="{BB962C8B-B14F-4D97-AF65-F5344CB8AC3E}">
        <p14:creationId xmlns:p14="http://schemas.microsoft.com/office/powerpoint/2010/main" val="3455855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4.jpeg"/></Relationships>
</file>

<file path=ppt/theme/_rels/theme11.xml.rels><?xml version="1.0" encoding="UTF-8" standalone="yes"?>
<Relationships xmlns="http://schemas.openxmlformats.org/package/2006/relationships"><Relationship Id="rId1" Type="http://schemas.openxmlformats.org/officeDocument/2006/relationships/image" Target="../media/image4.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4.jpeg"/></Relationships>
</file>

<file path=ppt/theme/_rels/theme15.xml.rels><?xml version="1.0" encoding="UTF-8" standalone="yes"?>
<Relationships xmlns="http://schemas.openxmlformats.org/package/2006/relationships"><Relationship Id="rId1" Type="http://schemas.openxmlformats.org/officeDocument/2006/relationships/image" Target="../media/image4.jpeg"/></Relationships>
</file>

<file path=ppt/theme/_rels/theme16.xml.rels><?xml version="1.0" encoding="UTF-8" standalone="yes"?>
<Relationships xmlns="http://schemas.openxmlformats.org/package/2006/relationships"><Relationship Id="rId1" Type="http://schemas.openxmlformats.org/officeDocument/2006/relationships/image" Target="../media/image4.jpeg"/></Relationships>
</file>

<file path=ppt/theme/_rels/theme17.xml.rels><?xml version="1.0" encoding="UTF-8" standalone="yes"?>
<Relationships xmlns="http://schemas.openxmlformats.org/package/2006/relationships"><Relationship Id="rId1" Type="http://schemas.openxmlformats.org/officeDocument/2006/relationships/image" Target="../media/image4.jpeg"/></Relationships>
</file>

<file path=ppt/theme/_rels/theme18.xml.rels><?xml version="1.0" encoding="UTF-8" standalone="yes"?>
<Relationships xmlns="http://schemas.openxmlformats.org/package/2006/relationships"><Relationship Id="rId1" Type="http://schemas.openxmlformats.org/officeDocument/2006/relationships/image" Target="../media/image4.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NULL"/></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elestial">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42E5908D-19A2-46FD-89FA-638B126129EF}"/>
    </a:ext>
  </a:extLst>
</a:theme>
</file>

<file path=ppt/theme/theme10.xml><?xml version="1.0" encoding="utf-8"?>
<a:theme xmlns:a="http://schemas.openxmlformats.org/drawingml/2006/main" name="6_Solst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1.xml><?xml version="1.0" encoding="utf-8"?>
<a:theme xmlns:a="http://schemas.openxmlformats.org/drawingml/2006/main" name="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2.xml><?xml version="1.0" encoding="utf-8"?>
<a:theme xmlns:a="http://schemas.openxmlformats.org/drawingml/2006/main" name="4_Celestial">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13.xml><?xml version="1.0" encoding="utf-8"?>
<a:theme xmlns:a="http://schemas.openxmlformats.org/drawingml/2006/main" name="5_Celestial">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14.xml><?xml version="1.0" encoding="utf-8"?>
<a:theme xmlns:a="http://schemas.openxmlformats.org/drawingml/2006/main" name="19_Solstic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5.xml><?xml version="1.0" encoding="utf-8"?>
<a:theme xmlns:a="http://schemas.openxmlformats.org/drawingml/2006/main" name="7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6.xml><?xml version="1.0" encoding="utf-8"?>
<a:theme xmlns:a="http://schemas.openxmlformats.org/drawingml/2006/main" name="18_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7.xml><?xml version="1.0" encoding="utf-8"?>
<a:theme xmlns:a="http://schemas.openxmlformats.org/drawingml/2006/main" name="12_Solstic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8.xml><?xml version="1.0" encoding="utf-8"?>
<a:theme xmlns:a="http://schemas.openxmlformats.org/drawingml/2006/main" name="8_Solstice">
  <a:themeElements>
    <a:clrScheme name="Custom 1">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olstic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Celestial">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42E5908D-19A2-46FD-89FA-638B126129EF}"/>
    </a:ext>
  </a:extLst>
</a:theme>
</file>

<file path=ppt/theme/theme4.xml><?xml version="1.0" encoding="utf-8"?>
<a:theme xmlns:a="http://schemas.openxmlformats.org/drawingml/2006/main" name="4_Solstic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2_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6.xml><?xml version="1.0" encoding="utf-8"?>
<a:theme xmlns:a="http://schemas.openxmlformats.org/drawingml/2006/main" name="5_Solstic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3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xml><?xml version="1.0" encoding="utf-8"?>
<a:theme xmlns:a="http://schemas.openxmlformats.org/drawingml/2006/main" name="3_Celestial">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9.xml><?xml version="1.0" encoding="utf-8"?>
<a:theme xmlns:a="http://schemas.openxmlformats.org/drawingml/2006/main" name="1_Solst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TotalTime>
  <Words>1320</Words>
  <Application>Microsoft Office PowerPoint</Application>
  <PresentationFormat>On-screen Show (4:3)</PresentationFormat>
  <Paragraphs>183</Paragraphs>
  <Slides>28</Slides>
  <Notes>11</Notes>
  <HiddenSlides>0</HiddenSlides>
  <MMClips>0</MMClips>
  <ScaleCrop>false</ScaleCrop>
  <HeadingPairs>
    <vt:vector size="4" baseType="variant">
      <vt:variant>
        <vt:lpstr>Theme</vt:lpstr>
      </vt:variant>
      <vt:variant>
        <vt:i4>18</vt:i4>
      </vt:variant>
      <vt:variant>
        <vt:lpstr>Slide Titles</vt:lpstr>
      </vt:variant>
      <vt:variant>
        <vt:i4>28</vt:i4>
      </vt:variant>
    </vt:vector>
  </HeadingPairs>
  <TitlesOfParts>
    <vt:vector size="46" baseType="lpstr">
      <vt:lpstr>Celestial</vt:lpstr>
      <vt:lpstr>2_Solstice</vt:lpstr>
      <vt:lpstr>1_Celestial</vt:lpstr>
      <vt:lpstr>4_Solstice</vt:lpstr>
      <vt:lpstr>2_Celestial</vt:lpstr>
      <vt:lpstr>5_Solstice</vt:lpstr>
      <vt:lpstr>3_Solstice</vt:lpstr>
      <vt:lpstr>3_Celestial</vt:lpstr>
      <vt:lpstr>1_Solstice</vt:lpstr>
      <vt:lpstr>6_Solstice</vt:lpstr>
      <vt:lpstr>Solstice</vt:lpstr>
      <vt:lpstr>4_Celestial</vt:lpstr>
      <vt:lpstr>5_Celestial</vt:lpstr>
      <vt:lpstr>19_Solstice</vt:lpstr>
      <vt:lpstr>7_Solstice</vt:lpstr>
      <vt:lpstr>18_Solstice</vt:lpstr>
      <vt:lpstr>12_Solstice</vt:lpstr>
      <vt:lpstr>8_Solstice</vt:lpstr>
      <vt:lpstr>Dreams, Dreaming and the Subconscious </vt:lpstr>
      <vt:lpstr>PowerPoint Presentation</vt:lpstr>
      <vt:lpstr>Are you a dreamer?</vt:lpstr>
      <vt:lpstr>  </vt:lpstr>
      <vt:lpstr>Who is the real  Jake Sully?</vt:lpstr>
      <vt:lpstr>Marc Chagall Cow with a Parasol</vt:lpstr>
      <vt:lpstr>PowerPoint Presentation</vt:lpstr>
      <vt:lpstr>PowerPoint Presentation</vt:lpstr>
      <vt:lpstr>PowerPoint Presentation</vt:lpstr>
      <vt:lpstr>     Marc Chagall  His paintings have a few distinct images  in an unlikely association that would be       bizarre in real life, but typical of images we see in dreams.   His spontaneity and ability to express a dream-world is why his work is so loved </vt:lpstr>
      <vt:lpstr>PowerPoint Presentation</vt:lpstr>
      <vt:lpstr>PowerPoint Presentation</vt:lpstr>
      <vt:lpstr>Bistable Perception /Multistable Perception</vt:lpstr>
      <vt:lpstr>  </vt:lpstr>
      <vt:lpstr>    what’s  MISSING  ?         YOUR PERSPECTIVE          of  the  horizon     </vt:lpstr>
      <vt:lpstr>Gestalt</vt:lpstr>
      <vt:lpstr>POP-PSYCHOLOGY     and myths</vt:lpstr>
      <vt:lpstr>PowerPoint Presentation</vt:lpstr>
      <vt:lpstr>The Split-Brain  (Gazzaniga &amp; Sperry at Cal-Tech)</vt:lpstr>
      <vt:lpstr>Split-Brains</vt:lpstr>
      <vt:lpstr>PowerPoint Presentation</vt:lpstr>
      <vt:lpstr>PowerPoint Presentation</vt:lpstr>
      <vt:lpstr>PowerPoint Presentation</vt:lpstr>
      <vt:lpstr>PowerPoint Presentation</vt:lpstr>
      <vt:lpstr>PowerPoint Presentation</vt:lpstr>
      <vt:lpstr>Is it possible to share Thoughts and dreams?</vt:lpstr>
      <vt:lpstr>PowerPoint Presentation</vt:lpstr>
      <vt:lpstr>Synchronized Brain Waves enable rapid learning; new research 2014</vt:lpstr>
    </vt:vector>
  </TitlesOfParts>
  <Company>Salem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Dreams, Dreaming and the Subconscious</dc:title>
  <dc:creator>CJA</dc:creator>
  <cp:lastModifiedBy>CJA</cp:lastModifiedBy>
  <cp:revision>16</cp:revision>
  <dcterms:created xsi:type="dcterms:W3CDTF">2017-07-08T12:00:06Z</dcterms:created>
  <dcterms:modified xsi:type="dcterms:W3CDTF">2017-07-09T01:15:51Z</dcterms:modified>
</cp:coreProperties>
</file>